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65"/>
  </p:notesMasterIdLst>
  <p:handoutMasterIdLst>
    <p:handoutMasterId r:id="rId66"/>
  </p:handoutMasterIdLst>
  <p:sldIdLst>
    <p:sldId id="256" r:id="rId3"/>
    <p:sldId id="497" r:id="rId4"/>
    <p:sldId id="498" r:id="rId5"/>
    <p:sldId id="499" r:id="rId6"/>
    <p:sldId id="500" r:id="rId7"/>
    <p:sldId id="501" r:id="rId8"/>
    <p:sldId id="502" r:id="rId9"/>
    <p:sldId id="503" r:id="rId10"/>
    <p:sldId id="504" r:id="rId11"/>
    <p:sldId id="505" r:id="rId12"/>
    <p:sldId id="506" r:id="rId13"/>
    <p:sldId id="507" r:id="rId14"/>
    <p:sldId id="508" r:id="rId15"/>
    <p:sldId id="509" r:id="rId16"/>
    <p:sldId id="510" r:id="rId17"/>
    <p:sldId id="511" r:id="rId18"/>
    <p:sldId id="512" r:id="rId19"/>
    <p:sldId id="513" r:id="rId20"/>
    <p:sldId id="514" r:id="rId21"/>
    <p:sldId id="515" r:id="rId22"/>
    <p:sldId id="516" r:id="rId23"/>
    <p:sldId id="517" r:id="rId24"/>
    <p:sldId id="518" r:id="rId25"/>
    <p:sldId id="519" r:id="rId26"/>
    <p:sldId id="520" r:id="rId27"/>
    <p:sldId id="521" r:id="rId28"/>
    <p:sldId id="551" r:id="rId29"/>
    <p:sldId id="552" r:id="rId30"/>
    <p:sldId id="553" r:id="rId31"/>
    <p:sldId id="557" r:id="rId32"/>
    <p:sldId id="562" r:id="rId33"/>
    <p:sldId id="554" r:id="rId34"/>
    <p:sldId id="555" r:id="rId35"/>
    <p:sldId id="524" r:id="rId36"/>
    <p:sldId id="525" r:id="rId37"/>
    <p:sldId id="526" r:id="rId38"/>
    <p:sldId id="560" r:id="rId39"/>
    <p:sldId id="528" r:id="rId40"/>
    <p:sldId id="529" r:id="rId41"/>
    <p:sldId id="530" r:id="rId42"/>
    <p:sldId id="531" r:id="rId43"/>
    <p:sldId id="532" r:id="rId44"/>
    <p:sldId id="533" r:id="rId45"/>
    <p:sldId id="534" r:id="rId46"/>
    <p:sldId id="547" r:id="rId47"/>
    <p:sldId id="535" r:id="rId48"/>
    <p:sldId id="556" r:id="rId49"/>
    <p:sldId id="561" r:id="rId50"/>
    <p:sldId id="546" r:id="rId51"/>
    <p:sldId id="536" r:id="rId52"/>
    <p:sldId id="550" r:id="rId53"/>
    <p:sldId id="537" r:id="rId54"/>
    <p:sldId id="538" r:id="rId55"/>
    <p:sldId id="539" r:id="rId56"/>
    <p:sldId id="540" r:id="rId57"/>
    <p:sldId id="541" r:id="rId58"/>
    <p:sldId id="542" r:id="rId59"/>
    <p:sldId id="548" r:id="rId60"/>
    <p:sldId id="563" r:id="rId61"/>
    <p:sldId id="549" r:id="rId62"/>
    <p:sldId id="543" r:id="rId63"/>
    <p:sldId id="544" r:id="rId64"/>
  </p:sldIdLst>
  <p:sldSz cx="9144000" cy="6858000" type="screen4x3"/>
  <p:notesSz cx="6858000" cy="9144000"/>
  <p:custDataLst>
    <p:tags r:id="rId6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99"/>
    <a:srgbClr val="3366CC"/>
    <a:srgbClr val="336699"/>
    <a:srgbClr val="003399"/>
    <a:srgbClr val="FFFFFF"/>
    <a:srgbClr val="3185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25" autoAdjust="0"/>
    <p:restoredTop sz="66457" autoAdjust="0"/>
  </p:normalViewPr>
  <p:slideViewPr>
    <p:cSldViewPr>
      <p:cViewPr varScale="1">
        <p:scale>
          <a:sx n="57" d="100"/>
          <a:sy n="57" d="100"/>
        </p:scale>
        <p:origin x="2112" y="48"/>
      </p:cViewPr>
      <p:guideLst>
        <p:guide orient="horz" pos="2160"/>
        <p:guide pos="2880"/>
      </p:guideLst>
    </p:cSldViewPr>
  </p:slideViewPr>
  <p:notesTextViewPr>
    <p:cViewPr>
      <p:scale>
        <a:sx n="3" d="2"/>
        <a:sy n="3" d="2"/>
      </p:scale>
      <p:origin x="0" y="0"/>
    </p:cViewPr>
  </p:notesTextViewPr>
  <p:sorterViewPr>
    <p:cViewPr>
      <p:scale>
        <a:sx n="100" d="100"/>
        <a:sy n="100" d="100"/>
      </p:scale>
      <p:origin x="0" y="1728"/>
    </p:cViewPr>
  </p:sorterViewPr>
  <p:notesViewPr>
    <p:cSldViewPr showGuides="1">
      <p:cViewPr>
        <p:scale>
          <a:sx n="112" d="100"/>
          <a:sy n="112" d="100"/>
        </p:scale>
        <p:origin x="329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handoutMaster" Target="handoutMasters/handoutMaster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gs" Target="tags/tag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image" Target="../media/image44.emf"/><Relationship Id="rId4" Type="http://schemas.openxmlformats.org/officeDocument/2006/relationships/image" Target="../media/image47.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39C88E4-C9C6-471D-A0D5-2529ADD83413}" type="datetimeFigureOut">
              <a:rPr lang="en-AU" smtClean="0"/>
              <a:pPr/>
              <a:t>9/12/2020</a:t>
            </a:fld>
            <a:endParaRPr lang="en-AU"/>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83F1C68-0CE3-4A55-83B6-75CA8D3C6D45}" type="slidenum">
              <a:rPr lang="en-AU" smtClean="0"/>
              <a:pPr/>
              <a:t>‹#›</a:t>
            </a:fld>
            <a:endParaRPr lang="en-AU"/>
          </a:p>
        </p:txBody>
      </p:sp>
    </p:spTree>
    <p:extLst>
      <p:ext uri="{BB962C8B-B14F-4D97-AF65-F5344CB8AC3E}">
        <p14:creationId xmlns:p14="http://schemas.microsoft.com/office/powerpoint/2010/main" val="22888465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548BB9-E5D9-4B68-849A-46E48EC868FB}" type="datetimeFigureOut">
              <a:rPr lang="en-AU" smtClean="0"/>
              <a:pPr/>
              <a:t>9/12/2020</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1CDBA4-F147-4E27-ADFA-778041A8693E}" type="slidenum">
              <a:rPr lang="en-AU" smtClean="0"/>
              <a:pPr/>
              <a:t>‹#›</a:t>
            </a:fld>
            <a:endParaRPr lang="en-AU"/>
          </a:p>
        </p:txBody>
      </p:sp>
    </p:spTree>
    <p:extLst>
      <p:ext uri="{BB962C8B-B14F-4D97-AF65-F5344CB8AC3E}">
        <p14:creationId xmlns:p14="http://schemas.microsoft.com/office/powerpoint/2010/main" val="3651015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751CDBA4-F147-4E27-ADFA-778041A8693E}" type="slidenum">
              <a:rPr lang="en-AU" smtClean="0"/>
              <a:pPr/>
              <a:t>1</a:t>
            </a:fld>
            <a:endParaRPr lang="en-AU"/>
          </a:p>
        </p:txBody>
      </p:sp>
    </p:spTree>
    <p:extLst>
      <p:ext uri="{BB962C8B-B14F-4D97-AF65-F5344CB8AC3E}">
        <p14:creationId xmlns:p14="http://schemas.microsoft.com/office/powerpoint/2010/main" val="3768095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D4B7B512-9169-4778-ABBE-656DE1EFD832}" type="slidenum">
              <a:rPr lang="en-US" smtClean="0"/>
              <a:pPr/>
              <a:t>10</a:t>
            </a:fld>
            <a:endParaRPr lang="en-US"/>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r>
              <a:rPr lang="en-US"/>
              <a:t>So is there a better way?</a:t>
            </a:r>
          </a:p>
          <a:p>
            <a:pPr eaLnBrk="1" hangingPunct="1"/>
            <a:r>
              <a:rPr lang="en-US"/>
              <a:t>Looking at the fundamental value of companies can help.</a:t>
            </a:r>
          </a:p>
          <a:p>
            <a:pPr eaLnBrk="1" hangingPunct="1"/>
            <a:r>
              <a:rPr lang="en-US"/>
              <a:t>Think about ABC</a:t>
            </a:r>
          </a:p>
          <a:p>
            <a:pPr eaLnBrk="1" hangingPunct="1"/>
            <a:r>
              <a:rPr lang="en-US"/>
              <a:t>It earns $1 per share, the market pays $16 for each share then it is willing to pay $16 for each dollar of earnings, we call this the price earnings ratio, or PE</a:t>
            </a:r>
          </a:p>
          <a:p>
            <a:pPr eaLnBrk="1" hangingPunct="1"/>
            <a:r>
              <a:rPr lang="en-US"/>
              <a:t>To increase the share price we have to increase earnings, or the amount the market is prepared to pay for a dollar of earnings</a:t>
            </a:r>
          </a:p>
          <a:p>
            <a:pPr eaLnBrk="1" hangingPunct="1"/>
            <a:r>
              <a:rPr lang="en-US"/>
              <a:t>Lets look at this in practice…..</a:t>
            </a:r>
          </a:p>
        </p:txBody>
      </p:sp>
    </p:spTree>
    <p:extLst>
      <p:ext uri="{BB962C8B-B14F-4D97-AF65-F5344CB8AC3E}">
        <p14:creationId xmlns:p14="http://schemas.microsoft.com/office/powerpoint/2010/main" val="16398956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51A50624-07D3-4615-AAC0-DDF9E3949CC3}" type="slidenum">
              <a:rPr lang="en-US" smtClean="0"/>
              <a:pPr/>
              <a:t>11</a:t>
            </a:fld>
            <a:endParaRPr lang="en-US"/>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marL="228600" indent="-228600" eaLnBrk="1" hangingPunct="1"/>
            <a:r>
              <a:rPr lang="en-US" dirty="0"/>
              <a:t>We can think or returns coming from three place</a:t>
            </a:r>
          </a:p>
          <a:p>
            <a:pPr marL="228600" indent="-228600" eaLnBrk="1" hangingPunct="1">
              <a:buFontTx/>
              <a:buAutoNum type="arabicPeriod"/>
            </a:pPr>
            <a:r>
              <a:rPr lang="en-US" dirty="0"/>
              <a:t>Dividends</a:t>
            </a:r>
          </a:p>
          <a:p>
            <a:pPr marL="228600" indent="-228600" eaLnBrk="1" hangingPunct="1">
              <a:buFontTx/>
              <a:buAutoNum type="arabicPeriod"/>
            </a:pPr>
            <a:r>
              <a:rPr lang="en-US" dirty="0"/>
              <a:t>Capital growth that results from rising earnings</a:t>
            </a:r>
          </a:p>
          <a:p>
            <a:pPr marL="228600" indent="-228600" eaLnBrk="1" hangingPunct="1">
              <a:buFontTx/>
              <a:buAutoNum type="arabicPeriod"/>
            </a:pPr>
            <a:r>
              <a:rPr lang="en-US" dirty="0"/>
              <a:t>Capital growth or loss that comes from rising or falling sentiment, that is how much the market is prepared to pay for $1 of current earnings</a:t>
            </a:r>
          </a:p>
        </p:txBody>
      </p:sp>
    </p:spTree>
    <p:extLst>
      <p:ext uri="{BB962C8B-B14F-4D97-AF65-F5344CB8AC3E}">
        <p14:creationId xmlns:p14="http://schemas.microsoft.com/office/powerpoint/2010/main" val="2779566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7238D4DD-E3B9-428A-A9F0-B311235DFA88}" type="slidenum">
              <a:rPr lang="en-US" smtClean="0"/>
              <a:pPr/>
              <a:t>12</a:t>
            </a:fld>
            <a:endParaRPr lang="en-US"/>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a:t>The first two are fundamental drivers of returns….</a:t>
            </a:r>
          </a:p>
        </p:txBody>
      </p:sp>
    </p:spTree>
    <p:extLst>
      <p:ext uri="{BB962C8B-B14F-4D97-AF65-F5344CB8AC3E}">
        <p14:creationId xmlns:p14="http://schemas.microsoft.com/office/powerpoint/2010/main" val="6449053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79A3A0B7-2FBF-44D5-ABEE-674BE1741025}" type="slidenum">
              <a:rPr lang="en-US" smtClean="0"/>
              <a:pPr/>
              <a:t>13</a:t>
            </a:fld>
            <a:endParaRPr lang="en-US"/>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a:t>While the change in PE ratio reflects sentiment,</a:t>
            </a:r>
          </a:p>
        </p:txBody>
      </p:sp>
    </p:spTree>
    <p:extLst>
      <p:ext uri="{BB962C8B-B14F-4D97-AF65-F5344CB8AC3E}">
        <p14:creationId xmlns:p14="http://schemas.microsoft.com/office/powerpoint/2010/main" val="35823992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1D889DD2-0D22-4692-A304-1D292CB43F8A}" type="slidenum">
              <a:rPr lang="en-US" smtClean="0"/>
              <a:pPr/>
              <a:t>14</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a:t>Lets look at an example</a:t>
            </a:r>
          </a:p>
          <a:p>
            <a:pPr eaLnBrk="1" hangingPunct="1"/>
            <a:r>
              <a:rPr lang="en-US" dirty="0"/>
              <a:t>A company with $1 earnings with a price earnings ratio of 16 trades at $16.00</a:t>
            </a:r>
          </a:p>
          <a:p>
            <a:pPr eaLnBrk="1" hangingPunct="1"/>
            <a:r>
              <a:rPr lang="en-US" dirty="0"/>
              <a:t>In other words the market is prepared to pay $16 for each</a:t>
            </a:r>
            <a:r>
              <a:rPr lang="en-US" baseline="0" dirty="0"/>
              <a:t> dollar of profits.</a:t>
            </a:r>
          </a:p>
          <a:p>
            <a:pPr eaLnBrk="1" hangingPunct="1"/>
            <a:endParaRPr lang="en-US" dirty="0"/>
          </a:p>
          <a:p>
            <a:pPr eaLnBrk="1" hangingPunct="1"/>
            <a:r>
              <a:rPr lang="en-US" dirty="0"/>
              <a:t>In</a:t>
            </a:r>
            <a:r>
              <a:rPr lang="en-US" baseline="0" dirty="0"/>
              <a:t> this example, o</a:t>
            </a:r>
            <a:r>
              <a:rPr lang="en-US" dirty="0"/>
              <a:t>f its $1.00 profit it pays 64c as a dividend which works out at 4%pa</a:t>
            </a:r>
          </a:p>
          <a:p>
            <a:pPr eaLnBrk="1" hangingPunct="1"/>
            <a:endParaRPr lang="en-US" dirty="0"/>
          </a:p>
        </p:txBody>
      </p:sp>
    </p:spTree>
    <p:extLst>
      <p:ext uri="{BB962C8B-B14F-4D97-AF65-F5344CB8AC3E}">
        <p14:creationId xmlns:p14="http://schemas.microsoft.com/office/powerpoint/2010/main" val="30634566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94AF6E5A-65F6-4EAC-8CF3-AB193389B4CF}" type="slidenum">
              <a:rPr lang="en-US" smtClean="0"/>
              <a:pPr/>
              <a:t>15</a:t>
            </a:fld>
            <a:endParaRPr lang="en-US"/>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dirty="0"/>
              <a:t>If, over the course of a year, its profits rose by 5% and the PE didn’t change the share price would also rise by 5%....</a:t>
            </a:r>
          </a:p>
        </p:txBody>
      </p:sp>
    </p:spTree>
    <p:extLst>
      <p:ext uri="{BB962C8B-B14F-4D97-AF65-F5344CB8AC3E}">
        <p14:creationId xmlns:p14="http://schemas.microsoft.com/office/powerpoint/2010/main" val="30087958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439411E1-48BA-4229-A34E-03B0762E5825}" type="slidenum">
              <a:rPr lang="en-US" smtClean="0"/>
              <a:pPr/>
              <a:t>16</a:t>
            </a:fld>
            <a:endParaRPr lang="en-US"/>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r>
              <a:rPr lang="en-US" dirty="0"/>
              <a:t>But if the market got more confident then the price would go up some more, in this case another 7%,</a:t>
            </a:r>
            <a:r>
              <a:rPr lang="en-US" baseline="0" dirty="0"/>
              <a:t> </a:t>
            </a:r>
            <a:r>
              <a:rPr lang="en-US" dirty="0"/>
              <a:t>so that total returns would be 16% for the year</a:t>
            </a:r>
          </a:p>
          <a:p>
            <a:pPr eaLnBrk="1" hangingPunct="1"/>
            <a:r>
              <a:rPr lang="en-US" dirty="0"/>
              <a:t>In fact this is what the market as a whole did in 2007…….</a:t>
            </a:r>
          </a:p>
        </p:txBody>
      </p:sp>
    </p:spTree>
    <p:extLst>
      <p:ext uri="{BB962C8B-B14F-4D97-AF65-F5344CB8AC3E}">
        <p14:creationId xmlns:p14="http://schemas.microsoft.com/office/powerpoint/2010/main" val="12612934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593EA276-4DD3-438A-A2DF-2278772A681B}" type="slidenum">
              <a:rPr lang="en-US" smtClean="0"/>
              <a:pPr/>
              <a:t>17</a:t>
            </a:fld>
            <a:endParaRPr lang="en-US"/>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r>
              <a:rPr lang="en-US" dirty="0"/>
              <a:t>On the other hand if earnings fall and the market turns negative about future profit prospects then returns can be sharply negative</a:t>
            </a:r>
          </a:p>
          <a:p>
            <a:pPr eaLnBrk="1" hangingPunct="1"/>
            <a:endParaRPr lang="en-US" dirty="0"/>
          </a:p>
          <a:p>
            <a:pPr eaLnBrk="1" hangingPunct="1"/>
            <a:r>
              <a:rPr lang="en-US" dirty="0"/>
              <a:t>This is pretty much what happened to the Australian share market In 2008….</a:t>
            </a:r>
          </a:p>
          <a:p>
            <a:pPr eaLnBrk="1" hangingPunct="1"/>
            <a:r>
              <a:rPr lang="en-US" dirty="0"/>
              <a:t>A small fall in earnings and a massive loss of confidence.</a:t>
            </a:r>
          </a:p>
          <a:p>
            <a:pPr eaLnBrk="1" hangingPunct="1"/>
            <a:endParaRPr lang="en-US" dirty="0"/>
          </a:p>
          <a:p>
            <a:pPr eaLnBrk="1" hangingPunct="1"/>
            <a:r>
              <a:rPr lang="en-US" dirty="0"/>
              <a:t>So if we can predict earnings growth and how much the market will pay for $1 of earnings in the future then we can forecast returns…</a:t>
            </a:r>
          </a:p>
          <a:p>
            <a:pPr eaLnBrk="1" hangingPunct="1"/>
            <a:r>
              <a:rPr lang="en-US" dirty="0"/>
              <a:t>This helps us explain what has happened in the past, but more importantly lets us think about what might happen in the future.</a:t>
            </a:r>
          </a:p>
          <a:p>
            <a:pPr eaLnBrk="1" hangingPunct="1"/>
            <a:r>
              <a:rPr lang="en-US" dirty="0"/>
              <a:t>If we can estimate how fast earnings might grow in the future and how sentiment might change then we can estimate future returns</a:t>
            </a:r>
          </a:p>
          <a:p>
            <a:pPr eaLnBrk="1" hangingPunct="1"/>
            <a:endParaRPr lang="en-US" dirty="0"/>
          </a:p>
          <a:p>
            <a:pPr eaLnBrk="1" hangingPunct="1"/>
            <a:r>
              <a:rPr lang="en-US" dirty="0"/>
              <a:t>As it turns out the longer the period we forecast the better our forecasts become…</a:t>
            </a:r>
          </a:p>
        </p:txBody>
      </p:sp>
    </p:spTree>
    <p:extLst>
      <p:ext uri="{BB962C8B-B14F-4D97-AF65-F5344CB8AC3E}">
        <p14:creationId xmlns:p14="http://schemas.microsoft.com/office/powerpoint/2010/main" val="3371995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6D45C1EF-07A7-4127-891C-FF9A331D1A22}" type="slidenum">
              <a:rPr lang="en-US" smtClean="0"/>
              <a:pPr/>
              <a:t>18</a:t>
            </a:fld>
            <a:endParaRPr lang="en-US"/>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r>
              <a:rPr lang="en-US" dirty="0"/>
              <a:t>Unfortunately,</a:t>
            </a:r>
            <a:r>
              <a:rPr lang="en-US" baseline="0" dirty="0"/>
              <a:t> it is really hard to forecast earnings in 12 months time.</a:t>
            </a:r>
            <a:endParaRPr lang="en-US" dirty="0"/>
          </a:p>
          <a:p>
            <a:pPr eaLnBrk="1" hangingPunct="1"/>
            <a:endParaRPr lang="en-US" dirty="0"/>
          </a:p>
          <a:p>
            <a:pPr eaLnBrk="1" hangingPunct="1"/>
            <a:r>
              <a:rPr lang="en-US" dirty="0"/>
              <a:t>Th line on this chart shows how earnings change from year to year - + 30% , -30% all over the place and really difficult to predict.</a:t>
            </a:r>
          </a:p>
          <a:p>
            <a:pPr eaLnBrk="1" hangingPunct="1"/>
            <a:endParaRPr lang="en-US" dirty="0"/>
          </a:p>
          <a:p>
            <a:pPr eaLnBrk="1" hangingPunct="1"/>
            <a:r>
              <a:rPr lang="en-US" dirty="0"/>
              <a:t>The good news is that over longer terms earnings are much easier to predict.</a:t>
            </a:r>
          </a:p>
          <a:p>
            <a:pPr eaLnBrk="1" hangingPunct="1"/>
            <a:endParaRPr lang="en-US" dirty="0"/>
          </a:p>
          <a:p>
            <a:pPr eaLnBrk="1" hangingPunct="1"/>
            <a:r>
              <a:rPr lang="en-US" dirty="0"/>
              <a:t>The blue line shows 10 year average earnings growth, much smoother, much more predictable……</a:t>
            </a:r>
          </a:p>
        </p:txBody>
      </p:sp>
    </p:spTree>
    <p:extLst>
      <p:ext uri="{BB962C8B-B14F-4D97-AF65-F5344CB8AC3E}">
        <p14:creationId xmlns:p14="http://schemas.microsoft.com/office/powerpoint/2010/main" val="31875079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9D2DDBCF-B6E6-4440-932F-4BBCFF32D5D9}" type="slidenum">
              <a:rPr lang="en-US" smtClean="0"/>
              <a:pPr/>
              <a:t>19</a:t>
            </a:fld>
            <a:endParaRPr lang="en-US"/>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1827417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18C039A2-721D-4514-B0EE-C76129D0B509}" type="slidenum">
              <a:rPr lang="en-US" smtClean="0"/>
              <a:pPr/>
              <a:t>2</a:t>
            </a:fld>
            <a:endParaRPr 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9884315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415BEFDB-6993-485F-A1F2-5255ACEF9058}" type="slidenum">
              <a:rPr lang="en-US" smtClean="0"/>
              <a:pPr/>
              <a:t>20</a:t>
            </a:fld>
            <a:endParaRPr lang="en-US"/>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r>
              <a:rPr lang="en-US" dirty="0"/>
              <a:t>Now some of you are saying this to yourselves..</a:t>
            </a:r>
          </a:p>
          <a:p>
            <a:pPr eaLnBrk="1" hangingPunct="1"/>
            <a:endParaRPr lang="en-US" dirty="0"/>
          </a:p>
          <a:p>
            <a:pPr eaLnBrk="1" hangingPunct="1"/>
            <a:r>
              <a:rPr lang="en-US" dirty="0"/>
              <a:t>But the fact is that most of you will be needing your capital for much more than ten years so this is a very useful timeframe….</a:t>
            </a:r>
          </a:p>
          <a:p>
            <a:pPr eaLnBrk="1" hangingPunct="1"/>
            <a:endParaRPr lang="en-US" dirty="0"/>
          </a:p>
          <a:p>
            <a:pPr eaLnBrk="1" hangingPunct="1"/>
            <a:r>
              <a:rPr lang="en-US" dirty="0"/>
              <a:t>And a more predictable timeframe, the short term is very difficult to predict…..</a:t>
            </a:r>
          </a:p>
        </p:txBody>
      </p:sp>
    </p:spTree>
    <p:extLst>
      <p:ext uri="{BB962C8B-B14F-4D97-AF65-F5344CB8AC3E}">
        <p14:creationId xmlns:p14="http://schemas.microsoft.com/office/powerpoint/2010/main" val="42042270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92DE3271-EFF2-4393-ABAB-FC7746992E25}" type="slidenum">
              <a:rPr lang="en-US" smtClean="0"/>
              <a:pPr/>
              <a:t>21</a:t>
            </a:fld>
            <a:endParaRPr lang="en-US"/>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a:t>Lets look at an example…in the early 90’s a study of the factors driving prices could have led to a forecast growth in the US market of 8%pa…shown on this chart as a red line</a:t>
            </a:r>
          </a:p>
          <a:p>
            <a:pPr eaLnBrk="1" hangingPunct="1"/>
            <a:endParaRPr lang="en-US"/>
          </a:p>
          <a:p>
            <a:pPr eaLnBrk="1" hangingPunct="1"/>
            <a:r>
              <a:rPr lang="en-US"/>
              <a:t>How did this pan out?</a:t>
            </a:r>
          </a:p>
        </p:txBody>
      </p:sp>
    </p:spTree>
    <p:extLst>
      <p:ext uri="{BB962C8B-B14F-4D97-AF65-F5344CB8AC3E}">
        <p14:creationId xmlns:p14="http://schemas.microsoft.com/office/powerpoint/2010/main" val="2560521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099E063-3DD7-4F5A-886D-4134976F7B15}" type="slidenum">
              <a:rPr lang="en-US" smtClean="0"/>
              <a:pPr/>
              <a:t>22</a:t>
            </a:fld>
            <a:endParaRPr lang="en-US"/>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r>
              <a:rPr lang="en-US" dirty="0"/>
              <a:t>In fact prices took off much faster than that driven by a huge change in sentiment</a:t>
            </a:r>
          </a:p>
          <a:p>
            <a:pPr eaLnBrk="1" hangingPunct="1"/>
            <a:endParaRPr lang="en-US" dirty="0"/>
          </a:p>
          <a:p>
            <a:pPr eaLnBrk="1" hangingPunct="1"/>
            <a:r>
              <a:rPr lang="en-US" dirty="0"/>
              <a:t>In 1990, the market was paying $14 for one dollar of earnings, by 1999, it was prepared to pay $40 for one dollar of earnings…</a:t>
            </a:r>
          </a:p>
          <a:p>
            <a:pPr eaLnBrk="1" hangingPunct="1"/>
            <a:endParaRPr lang="en-US" dirty="0"/>
          </a:p>
          <a:p>
            <a:pPr eaLnBrk="1" hangingPunct="1"/>
            <a:r>
              <a:rPr lang="en-US" dirty="0"/>
              <a:t>In other words the share price went up much faster than could be justified by growth in profits….</a:t>
            </a:r>
          </a:p>
        </p:txBody>
      </p:sp>
    </p:spTree>
    <p:extLst>
      <p:ext uri="{BB962C8B-B14F-4D97-AF65-F5344CB8AC3E}">
        <p14:creationId xmlns:p14="http://schemas.microsoft.com/office/powerpoint/2010/main" val="3986827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D3C16658-7094-47C8-97BC-A44FADACD569}" type="slidenum">
              <a:rPr lang="en-US" smtClean="0"/>
              <a:pPr/>
              <a:t>23</a:t>
            </a:fld>
            <a:endParaRPr lang="en-US"/>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r>
              <a:rPr lang="en-US"/>
              <a:t>At that point  you would have expected the next five to ten years to give very modest or negative returns as the fundamental factors reasserted themselves…</a:t>
            </a:r>
          </a:p>
        </p:txBody>
      </p:sp>
    </p:spTree>
    <p:extLst>
      <p:ext uri="{BB962C8B-B14F-4D97-AF65-F5344CB8AC3E}">
        <p14:creationId xmlns:p14="http://schemas.microsoft.com/office/powerpoint/2010/main" val="30664149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3720444B-FD04-436C-A4E9-DF28FD33F487}" type="slidenum">
              <a:rPr lang="en-US" smtClean="0"/>
              <a:pPr/>
              <a:t>24</a:t>
            </a:fld>
            <a:endParaRPr lang="en-US"/>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r>
              <a:rPr lang="en-US" dirty="0"/>
              <a:t>Which in fact is exactly what happened….and what led to the US market downturn in the </a:t>
            </a:r>
            <a:r>
              <a:rPr lang="en-US" dirty="0" err="1"/>
              <a:t>ys</a:t>
            </a:r>
            <a:r>
              <a:rPr lang="en-US" dirty="0"/>
              <a:t> over the first half of this decade…</a:t>
            </a:r>
          </a:p>
          <a:p>
            <a:pPr eaLnBrk="1" hangingPunct="1"/>
            <a:endParaRPr lang="en-US" dirty="0"/>
          </a:p>
          <a:p>
            <a:pPr eaLnBrk="1" hangingPunct="1"/>
            <a:r>
              <a:rPr lang="en-US" dirty="0"/>
              <a:t>And over the longer term the 8% forecast proved to be quite accurate.</a:t>
            </a:r>
          </a:p>
          <a:p>
            <a:pPr eaLnBrk="1" hangingPunct="1"/>
            <a:endParaRPr lang="en-US" dirty="0"/>
          </a:p>
          <a:p>
            <a:pPr eaLnBrk="1" hangingPunct="1"/>
            <a:r>
              <a:rPr lang="en-US" dirty="0"/>
              <a:t>The opposite also occurs…markets get unduly pessimistic…and market rebound</a:t>
            </a:r>
          </a:p>
        </p:txBody>
      </p:sp>
    </p:spTree>
    <p:extLst>
      <p:ext uri="{BB962C8B-B14F-4D97-AF65-F5344CB8AC3E}">
        <p14:creationId xmlns:p14="http://schemas.microsoft.com/office/powerpoint/2010/main" val="8315513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40593609-0B7B-4E9C-92C5-5F8BAC85102A}" type="slidenum">
              <a:rPr lang="en-US" smtClean="0"/>
              <a:pPr/>
              <a:t>25</a:t>
            </a:fld>
            <a:endParaRPr lang="en-US"/>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19470186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F71E153B-6954-4ACD-82A9-E120C93DE28A}" type="slidenum">
              <a:rPr lang="en-US" smtClean="0"/>
              <a:pPr/>
              <a:t>26</a:t>
            </a:fld>
            <a:endParaRPr lang="en-US"/>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4362982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52F0DE7B-E298-4F01-B183-66E8D1E03AD5}" type="slidenum">
              <a:rPr lang="en-US" smtClean="0"/>
              <a:pPr/>
              <a:t>27</a:t>
            </a:fld>
            <a:endParaRPr lang="en-US"/>
          </a:p>
        </p:txBody>
      </p:sp>
      <p:sp>
        <p:nvSpPr>
          <p:cNvPr id="80899" name="Rectangle 2"/>
          <p:cNvSpPr>
            <a:spLocks noGrp="1" noRot="1" noChangeAspect="1" noChangeArrowheads="1" noTextEdit="1"/>
          </p:cNvSpPr>
          <p:nvPr>
            <p:ph type="sldImg"/>
          </p:nvPr>
        </p:nvSpPr>
        <p:spPr>
          <a:xfrm>
            <a:off x="1143000" y="685800"/>
            <a:ext cx="4572000" cy="3429000"/>
          </a:xfrm>
          <a:ln/>
        </p:spPr>
      </p:sp>
      <p:sp>
        <p:nvSpPr>
          <p:cNvPr id="80900" name="Rectangle 3"/>
          <p:cNvSpPr>
            <a:spLocks noGrp="1" noChangeArrowheads="1"/>
          </p:cNvSpPr>
          <p:nvPr>
            <p:ph type="body" idx="1"/>
          </p:nvPr>
        </p:nvSpPr>
        <p:spPr>
          <a:noFill/>
          <a:ln/>
        </p:spPr>
        <p:txBody>
          <a:bodyPr/>
          <a:lstStyle/>
          <a:p>
            <a:pPr eaLnBrk="1" hangingPunct="1"/>
            <a:r>
              <a:rPr lang="en-US"/>
              <a:t>This shows how this approach to forecasting has worked over past periods</a:t>
            </a:r>
          </a:p>
          <a:p>
            <a:pPr eaLnBrk="1" hangingPunct="1"/>
            <a:r>
              <a:rPr lang="en-US"/>
              <a:t>Not perfect, but a whole lot better than looking at historical returns</a:t>
            </a:r>
          </a:p>
          <a:p>
            <a:pPr eaLnBrk="1" hangingPunct="1"/>
            <a:r>
              <a:rPr lang="en-US"/>
              <a:t>Importantly it identifies periods of high returns and periods of very low returns</a:t>
            </a:r>
          </a:p>
          <a:p>
            <a:pPr eaLnBrk="1" hangingPunct="1"/>
            <a:r>
              <a:rPr lang="en-US"/>
              <a:t>In advance…</a:t>
            </a:r>
          </a:p>
        </p:txBody>
      </p:sp>
    </p:spTree>
    <p:extLst>
      <p:ext uri="{BB962C8B-B14F-4D97-AF65-F5344CB8AC3E}">
        <p14:creationId xmlns:p14="http://schemas.microsoft.com/office/powerpoint/2010/main" val="22104765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BABD725E-C76E-41D1-8434-01CA2F2C34D1}" type="slidenum">
              <a:rPr lang="en-US" smtClean="0"/>
              <a:pPr/>
              <a:t>28</a:t>
            </a:fld>
            <a:endParaRPr lang="en-US"/>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r>
              <a:rPr lang="en-US" dirty="0"/>
              <a:t>And it works in a range of markets…</a:t>
            </a:r>
          </a:p>
        </p:txBody>
      </p:sp>
    </p:spTree>
    <p:extLst>
      <p:ext uri="{BB962C8B-B14F-4D97-AF65-F5344CB8AC3E}">
        <p14:creationId xmlns:p14="http://schemas.microsoft.com/office/powerpoint/2010/main" val="19363098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a:t>
            </a:r>
            <a:r>
              <a:rPr lang="en-AU" baseline="0" dirty="0"/>
              <a:t> forecasting results for the decade, since the first publication in Sept 2004 have been pretty good.</a:t>
            </a:r>
          </a:p>
          <a:p>
            <a:r>
              <a:rPr lang="en-AU" baseline="0" dirty="0"/>
              <a:t>Virtually spot on for Australian equities, Government bonds, cash and inflation.</a:t>
            </a:r>
          </a:p>
          <a:p>
            <a:r>
              <a:rPr lang="en-AU" baseline="0" dirty="0"/>
              <a:t>For international equities it really depended if we were hedged or unhedged.  A 50% hedged strategy, which </a:t>
            </a:r>
            <a:r>
              <a:rPr lang="en-AU" baseline="0" dirty="0" err="1"/>
              <a:t>farrelly’s</a:t>
            </a:r>
            <a:r>
              <a:rPr lang="en-AU" baseline="0" dirty="0"/>
              <a:t> recommends, would have produced a result of 8.2% vs a forecast of 8.0%pa.  Again, very good.</a:t>
            </a:r>
          </a:p>
          <a:p>
            <a:r>
              <a:rPr lang="en-AU" baseline="0" dirty="0"/>
              <a:t>The outlier is A REITs or listed property which produced much lower returns than the expected 8.3% due to the damage done during the GFC.  This is a reminder that while the past results have been very good, there are no guarantees. Surprises do occur which is why we still recommend a diversified portfolio.</a:t>
            </a:r>
            <a:endParaRPr lang="en-AU" dirty="0"/>
          </a:p>
        </p:txBody>
      </p:sp>
      <p:sp>
        <p:nvSpPr>
          <p:cNvPr id="4" name="Slide Number Placeholder 3"/>
          <p:cNvSpPr>
            <a:spLocks noGrp="1"/>
          </p:cNvSpPr>
          <p:nvPr>
            <p:ph type="sldNum" sz="quarter" idx="10"/>
          </p:nvPr>
        </p:nvSpPr>
        <p:spPr/>
        <p:txBody>
          <a:bodyPr/>
          <a:lstStyle/>
          <a:p>
            <a:fld id="{751CDBA4-F147-4E27-ADFA-778041A8693E}" type="slidenum">
              <a:rPr lang="en-AU" smtClean="0"/>
              <a:pPr/>
              <a:t>29</a:t>
            </a:fld>
            <a:endParaRPr lang="en-AU"/>
          </a:p>
        </p:txBody>
      </p:sp>
    </p:spTree>
    <p:extLst>
      <p:ext uri="{BB962C8B-B14F-4D97-AF65-F5344CB8AC3E}">
        <p14:creationId xmlns:p14="http://schemas.microsoft.com/office/powerpoint/2010/main" val="336389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781A1A6C-79FA-4C8F-9C0C-DF56CA584005}" type="slidenum">
              <a:rPr lang="en-US" smtClean="0"/>
              <a:pPr/>
              <a:t>3</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buFontTx/>
              <a:buChar char="•"/>
            </a:pPr>
            <a:r>
              <a:rPr lang="en-US"/>
              <a:t>Its true equities have outperformed in the long term,</a:t>
            </a:r>
          </a:p>
          <a:p>
            <a:pPr eaLnBrk="1" hangingPunct="1">
              <a:buFontTx/>
              <a:buChar char="•"/>
            </a:pPr>
            <a:r>
              <a:rPr lang="en-US"/>
              <a:t>Have you ever seen this chart before?</a:t>
            </a:r>
          </a:p>
          <a:p>
            <a:pPr eaLnBrk="1" hangingPunct="1">
              <a:buFontTx/>
              <a:buChar char="•"/>
            </a:pPr>
            <a:r>
              <a:rPr lang="en-US"/>
              <a:t>It basically says that despite some little ups and downs share prices always go up in the long term</a:t>
            </a:r>
          </a:p>
          <a:p>
            <a:pPr eaLnBrk="1" hangingPunct="1">
              <a:buFontTx/>
              <a:buChar char="•"/>
            </a:pPr>
            <a:r>
              <a:rPr lang="en-US"/>
              <a:t> not just in Australia….</a:t>
            </a:r>
          </a:p>
        </p:txBody>
      </p:sp>
    </p:spTree>
    <p:extLst>
      <p:ext uri="{BB962C8B-B14F-4D97-AF65-F5344CB8AC3E}">
        <p14:creationId xmlns:p14="http://schemas.microsoft.com/office/powerpoint/2010/main" val="14650959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751CDBA4-F147-4E27-ADFA-778041A8693E}" type="slidenum">
              <a:rPr lang="en-AU" smtClean="0"/>
              <a:pPr/>
              <a:t>31</a:t>
            </a:fld>
            <a:endParaRPr lang="en-AU"/>
          </a:p>
        </p:txBody>
      </p:sp>
    </p:spTree>
    <p:extLst>
      <p:ext uri="{BB962C8B-B14F-4D97-AF65-F5344CB8AC3E}">
        <p14:creationId xmlns:p14="http://schemas.microsoft.com/office/powerpoint/2010/main" val="589007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Not</a:t>
            </a:r>
            <a:r>
              <a:rPr lang="en-AU" baseline="0" dirty="0"/>
              <a:t> only have the long term forecasting results been good, t</a:t>
            </a:r>
            <a:r>
              <a:rPr lang="en-AU" dirty="0"/>
              <a:t>he process delivered clear warnings prior to the GFC.</a:t>
            </a:r>
          </a:p>
          <a:p>
            <a:endParaRPr lang="en-AU" dirty="0"/>
          </a:p>
          <a:p>
            <a:r>
              <a:rPr lang="en-AU" dirty="0"/>
              <a:t>This is the Tipping Points chart.</a:t>
            </a:r>
            <a:r>
              <a:rPr lang="en-AU" baseline="0" dirty="0"/>
              <a:t>  It shows what the forecast is today, and what it would be if the market rose or fell.  Remember, higher prices mean lower returns in future and lower prices mean better returns in future.</a:t>
            </a:r>
          </a:p>
          <a:p>
            <a:endParaRPr lang="en-AU" baseline="0" dirty="0"/>
          </a:p>
          <a:p>
            <a:r>
              <a:rPr lang="en-AU" baseline="0" dirty="0"/>
              <a:t>In this chart the red zone is where we expect to get returns less than bonds or term deposits – it is where we call assets overpriced.</a:t>
            </a:r>
          </a:p>
          <a:p>
            <a:r>
              <a:rPr lang="en-AU" baseline="0" dirty="0"/>
              <a:t>The yellow zone is where we get a little better than TDs – but not as much as we should given the risks.</a:t>
            </a:r>
          </a:p>
          <a:p>
            <a:r>
              <a:rPr lang="en-AU" baseline="0" dirty="0"/>
              <a:t>The blue zone is fair value – returns should be high enough to compensate for the risks we are taking.</a:t>
            </a:r>
          </a:p>
          <a:p>
            <a:endParaRPr lang="en-AU" baseline="0" dirty="0"/>
          </a:p>
          <a:p>
            <a:r>
              <a:rPr lang="en-AU" baseline="0" dirty="0"/>
              <a:t>Finally green is cheap.   Full speed ahead.  Returns are expected to be 5%pa more than TDs.</a:t>
            </a:r>
          </a:p>
        </p:txBody>
      </p:sp>
      <p:sp>
        <p:nvSpPr>
          <p:cNvPr id="4" name="Slide Number Placeholder 3"/>
          <p:cNvSpPr>
            <a:spLocks noGrp="1"/>
          </p:cNvSpPr>
          <p:nvPr>
            <p:ph type="sldNum" sz="quarter" idx="10"/>
          </p:nvPr>
        </p:nvSpPr>
        <p:spPr/>
        <p:txBody>
          <a:bodyPr/>
          <a:lstStyle/>
          <a:p>
            <a:fld id="{751CDBA4-F147-4E27-ADFA-778041A8693E}" type="slidenum">
              <a:rPr lang="en-AU" smtClean="0"/>
              <a:pPr/>
              <a:t>32</a:t>
            </a:fld>
            <a:endParaRPr lang="en-AU"/>
          </a:p>
        </p:txBody>
      </p:sp>
    </p:spTree>
    <p:extLst>
      <p:ext uri="{BB962C8B-B14F-4D97-AF65-F5344CB8AC3E}">
        <p14:creationId xmlns:p14="http://schemas.microsoft.com/office/powerpoint/2010/main" val="36624315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By the time the worst of the GFC was upon us, where the whole world was panicking, the process was giving the all clear.   Time to buy.</a:t>
            </a:r>
          </a:p>
        </p:txBody>
      </p:sp>
      <p:sp>
        <p:nvSpPr>
          <p:cNvPr id="4" name="Slide Number Placeholder 3"/>
          <p:cNvSpPr>
            <a:spLocks noGrp="1"/>
          </p:cNvSpPr>
          <p:nvPr>
            <p:ph type="sldNum" sz="quarter" idx="10"/>
          </p:nvPr>
        </p:nvSpPr>
        <p:spPr/>
        <p:txBody>
          <a:bodyPr/>
          <a:lstStyle/>
          <a:p>
            <a:fld id="{751CDBA4-F147-4E27-ADFA-778041A8693E}" type="slidenum">
              <a:rPr lang="en-AU" smtClean="0"/>
              <a:pPr/>
              <a:t>33</a:t>
            </a:fld>
            <a:endParaRPr lang="en-AU"/>
          </a:p>
        </p:txBody>
      </p:sp>
    </p:spTree>
    <p:extLst>
      <p:ext uri="{BB962C8B-B14F-4D97-AF65-F5344CB8AC3E}">
        <p14:creationId xmlns:p14="http://schemas.microsoft.com/office/powerpoint/2010/main" val="4125323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5A5C4BF1-3E13-48AC-8340-CE57C6844774}" type="slidenum">
              <a:rPr lang="en-US" smtClean="0"/>
              <a:pPr/>
              <a:t>34</a:t>
            </a:fld>
            <a:endParaRPr lang="en-US"/>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8434879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EF05C8B6-5D1E-48C5-83E1-9C912F11D046}" type="slidenum">
              <a:rPr lang="en-US" smtClean="0"/>
              <a:pPr/>
              <a:t>35</a:t>
            </a:fld>
            <a:endParaRPr lang="en-US"/>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r>
              <a:rPr lang="en-US"/>
              <a:t>So what does this mean for returns from here on in….</a:t>
            </a:r>
          </a:p>
        </p:txBody>
      </p:sp>
    </p:spTree>
    <p:extLst>
      <p:ext uri="{BB962C8B-B14F-4D97-AF65-F5344CB8AC3E}">
        <p14:creationId xmlns:p14="http://schemas.microsoft.com/office/powerpoint/2010/main" val="1184848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1E2B7DFA-C4F1-4477-A077-36A1B8856D43}" type="slidenum">
              <a:rPr lang="en-US" smtClean="0"/>
              <a:pPr/>
              <a:t>36</a:t>
            </a:fld>
            <a:endParaRPr lang="en-US"/>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r>
              <a:rPr lang="en-US" dirty="0"/>
              <a:t>In Australia. Profits have grown fairly steadily with some ups and downs along the way</a:t>
            </a:r>
          </a:p>
          <a:p>
            <a:pPr eaLnBrk="1" hangingPunct="1"/>
            <a:endParaRPr lang="en-US" dirty="0"/>
          </a:p>
          <a:p>
            <a:pPr eaLnBrk="1" hangingPunct="1"/>
            <a:r>
              <a:rPr lang="en-US" dirty="0"/>
              <a:t>Overall, they have grown at 7.5%pa since 1970….that’s about 1.5% faster than inflation over that period</a:t>
            </a:r>
          </a:p>
          <a:p>
            <a:pPr eaLnBrk="1" hangingPunct="1"/>
            <a:endParaRPr lang="en-US" dirty="0"/>
          </a:p>
          <a:p>
            <a:pPr eaLnBrk="1" hangingPunct="1"/>
            <a:r>
              <a:rPr lang="en-US" dirty="0"/>
              <a:t>And we think that is a reasonable first cut estimate for going ahead</a:t>
            </a:r>
          </a:p>
          <a:p>
            <a:pPr eaLnBrk="1" hangingPunct="1"/>
            <a:endParaRPr lang="en-US" dirty="0"/>
          </a:p>
          <a:p>
            <a:pPr eaLnBrk="1" hangingPunct="1"/>
            <a:r>
              <a:rPr lang="en-US" dirty="0"/>
              <a:t>If inflation is around 2.0% than profits or earnings should normally grow at 2.5</a:t>
            </a:r>
            <a:r>
              <a:rPr lang="en-US" baseline="0" dirty="0"/>
              <a:t> to 4.5</a:t>
            </a:r>
            <a:r>
              <a:rPr lang="en-US" dirty="0"/>
              <a:t>% or so...we are projecting slightly slower growth than that at around 2%pa</a:t>
            </a:r>
          </a:p>
          <a:p>
            <a:pPr eaLnBrk="1" hangingPunct="1"/>
            <a:endParaRPr lang="en-US" dirty="0"/>
          </a:p>
          <a:p>
            <a:pPr eaLnBrk="1" hangingPunct="1"/>
            <a:endParaRPr lang="en-US" dirty="0"/>
          </a:p>
        </p:txBody>
      </p:sp>
    </p:spTree>
    <p:extLst>
      <p:ext uri="{BB962C8B-B14F-4D97-AF65-F5344CB8AC3E}">
        <p14:creationId xmlns:p14="http://schemas.microsoft.com/office/powerpoint/2010/main" val="37543792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1145F9B1-8DA2-4CEF-8CF1-2B3998EF2E5B}" type="slidenum">
              <a:rPr lang="en-US" smtClean="0"/>
              <a:pPr/>
              <a:t>37</a:t>
            </a:fld>
            <a:endParaRPr lang="en-US"/>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r>
              <a:rPr lang="en-US" dirty="0"/>
              <a:t>A quick look at this chart may suggest that forecasting PE ratios is impossible. As high as 22 or as low as 6.</a:t>
            </a:r>
          </a:p>
          <a:p>
            <a:pPr eaLnBrk="1" hangingPunct="1"/>
            <a:endParaRPr lang="en-US" dirty="0"/>
          </a:p>
          <a:p>
            <a:pPr eaLnBrk="1" hangingPunct="1"/>
            <a:r>
              <a:rPr lang="en-US" dirty="0"/>
              <a:t>But we get a good clue here. High inflation normally means low PEs and low inflation means higher PE ratios</a:t>
            </a:r>
          </a:p>
        </p:txBody>
      </p:sp>
    </p:spTree>
    <p:extLst>
      <p:ext uri="{BB962C8B-B14F-4D97-AF65-F5344CB8AC3E}">
        <p14:creationId xmlns:p14="http://schemas.microsoft.com/office/powerpoint/2010/main" val="25550852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1145F9B1-8DA2-4CEF-8CF1-2B3998EF2E5B}" type="slidenum">
              <a:rPr lang="en-US" smtClean="0"/>
              <a:pPr/>
              <a:t>38</a:t>
            </a:fld>
            <a:endParaRPr lang="en-US"/>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r>
              <a:rPr lang="en-US" dirty="0"/>
              <a:t>In fact when inflation is below 5%pa PEs are overwhelmingly between 14 and 18.  So we think 17.4 is a reasonable expectation for the future…particularly with interest rates so low</a:t>
            </a:r>
          </a:p>
          <a:p>
            <a:pPr eaLnBrk="1" hangingPunct="1"/>
            <a:endParaRPr lang="en-US" dirty="0"/>
          </a:p>
          <a:p>
            <a:pPr eaLnBrk="1" hangingPunct="1"/>
            <a:r>
              <a:rPr lang="en-US" dirty="0"/>
              <a:t>But we do have to worry about inflation…..</a:t>
            </a:r>
          </a:p>
        </p:txBody>
      </p:sp>
    </p:spTree>
    <p:extLst>
      <p:ext uri="{BB962C8B-B14F-4D97-AF65-F5344CB8AC3E}">
        <p14:creationId xmlns:p14="http://schemas.microsoft.com/office/powerpoint/2010/main" val="26968459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346A4E71-8302-48F2-930D-7330976601AE}" type="slidenum">
              <a:rPr lang="en-US" smtClean="0"/>
              <a:pPr/>
              <a:t>39</a:t>
            </a:fld>
            <a:endParaRPr lang="en-US"/>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r>
              <a:rPr lang="en-US" dirty="0"/>
              <a:t>So what does all this mean for our forecast returns? At these levels, equities are good value.</a:t>
            </a:r>
          </a:p>
        </p:txBody>
      </p:sp>
    </p:spTree>
    <p:extLst>
      <p:ext uri="{BB962C8B-B14F-4D97-AF65-F5344CB8AC3E}">
        <p14:creationId xmlns:p14="http://schemas.microsoft.com/office/powerpoint/2010/main" val="4501844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B243149E-BA12-4014-904C-69B490101E55}" type="slidenum">
              <a:rPr lang="en-US" smtClean="0"/>
              <a:pPr/>
              <a:t>40</a:t>
            </a:fld>
            <a:endParaRPr lang="en-US"/>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r>
              <a:rPr lang="en-AU" baseline="0" dirty="0"/>
              <a:t>While the COVID-19 crisis cuts have cut earnings, in the long term we expect to see typical, modest EPS growth going ahead in the US and around the world</a:t>
            </a:r>
            <a:endParaRPr lang="en-AU" dirty="0"/>
          </a:p>
          <a:p>
            <a:pPr eaLnBrk="1" hangingPunct="1"/>
            <a:endParaRPr lang="en-AU" dirty="0"/>
          </a:p>
        </p:txBody>
      </p:sp>
    </p:spTree>
    <p:extLst>
      <p:ext uri="{BB962C8B-B14F-4D97-AF65-F5344CB8AC3E}">
        <p14:creationId xmlns:p14="http://schemas.microsoft.com/office/powerpoint/2010/main" val="1203892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44D3ADB2-5F94-4E64-AC58-59EA0968173C}" type="slidenum">
              <a:rPr lang="en-US" smtClean="0"/>
              <a:pPr/>
              <a:t>4</a:t>
            </a:fld>
            <a:endParaRPr lang="en-US"/>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buFontTx/>
              <a:buChar char="•"/>
            </a:pPr>
            <a:r>
              <a:rPr lang="en-US"/>
              <a:t>But also in the United States….</a:t>
            </a:r>
          </a:p>
        </p:txBody>
      </p:sp>
    </p:spTree>
    <p:extLst>
      <p:ext uri="{BB962C8B-B14F-4D97-AF65-F5344CB8AC3E}">
        <p14:creationId xmlns:p14="http://schemas.microsoft.com/office/powerpoint/2010/main" val="41318527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And PEs remaining around these levels in the US</a:t>
            </a:r>
          </a:p>
        </p:txBody>
      </p:sp>
      <p:sp>
        <p:nvSpPr>
          <p:cNvPr id="90116" name="Slide Number Placeholder 3"/>
          <p:cNvSpPr>
            <a:spLocks noGrp="1"/>
          </p:cNvSpPr>
          <p:nvPr>
            <p:ph type="sldNum" sz="quarter" idx="5"/>
          </p:nvPr>
        </p:nvSpPr>
        <p:spPr>
          <a:noFill/>
        </p:spPr>
        <p:txBody>
          <a:bodyPr/>
          <a:lstStyle/>
          <a:p>
            <a:fld id="{E02E2929-6CC8-4F42-BAC4-9218EC792147}" type="slidenum">
              <a:rPr lang="en-US" smtClean="0"/>
              <a:pPr/>
              <a:t>41</a:t>
            </a:fld>
            <a:endParaRPr lang="en-US"/>
          </a:p>
        </p:txBody>
      </p:sp>
    </p:spTree>
    <p:extLst>
      <p:ext uri="{BB962C8B-B14F-4D97-AF65-F5344CB8AC3E}">
        <p14:creationId xmlns:p14="http://schemas.microsoft.com/office/powerpoint/2010/main" val="16639695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E90F79D0-1828-4E20-9A3D-9DFA7C633D98}" type="slidenum">
              <a:rPr lang="en-US" smtClean="0"/>
              <a:pPr/>
              <a:t>42</a:t>
            </a:fld>
            <a:endParaRPr lang="en-US"/>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en-US"/>
              <a:t>The US experience in the 70’s was similar to that in Australia</a:t>
            </a:r>
          </a:p>
          <a:p>
            <a:pPr eaLnBrk="1" hangingPunct="1"/>
            <a:r>
              <a:rPr lang="en-US"/>
              <a:t>Expensive shares at 22 becoming exceptionally cheap at 7</a:t>
            </a:r>
          </a:p>
        </p:txBody>
      </p:sp>
    </p:spTree>
    <p:extLst>
      <p:ext uri="{BB962C8B-B14F-4D97-AF65-F5344CB8AC3E}">
        <p14:creationId xmlns:p14="http://schemas.microsoft.com/office/powerpoint/2010/main" val="1795945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4EF3533E-3742-40D4-A576-8985C6DC007E}" type="slidenum">
              <a:rPr lang="en-US" smtClean="0"/>
              <a:pPr/>
              <a:t>43</a:t>
            </a:fld>
            <a:endParaRPr lang="en-US"/>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US"/>
              <a:t>And in Japan…well buying at PEs of 40 to 70 has proven simply disastrous in the long term….</a:t>
            </a:r>
          </a:p>
          <a:p>
            <a:pPr eaLnBrk="1" hangingPunct="1"/>
            <a:endParaRPr lang="en-US"/>
          </a:p>
          <a:p>
            <a:pPr eaLnBrk="1" hangingPunct="1"/>
            <a:r>
              <a:rPr lang="en-US"/>
              <a:t>This shows that just because something has fallen in value , that it’s not necessarily cheap….</a:t>
            </a:r>
          </a:p>
          <a:p>
            <a:pPr eaLnBrk="1" hangingPunct="1"/>
            <a:endParaRPr lang="en-US"/>
          </a:p>
          <a:p>
            <a:pPr eaLnBrk="1" hangingPunct="1"/>
            <a:r>
              <a:rPr lang="en-US"/>
              <a:t>Even after seeing prices fall by well over 50% between 1990 and 1998, Japanese share were still not cheap…and continued to perform badly…</a:t>
            </a:r>
          </a:p>
          <a:p>
            <a:pPr eaLnBrk="1" hangingPunct="1"/>
            <a:r>
              <a:rPr lang="en-US"/>
              <a:t>Why?  Because fundamentals had deteriorated …because earnings had fallen dramatically over this time …and shown no real signs of improvement…</a:t>
            </a:r>
          </a:p>
        </p:txBody>
      </p:sp>
    </p:spTree>
    <p:extLst>
      <p:ext uri="{BB962C8B-B14F-4D97-AF65-F5344CB8AC3E}">
        <p14:creationId xmlns:p14="http://schemas.microsoft.com/office/powerpoint/2010/main" val="15566758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DDE8E35B-0DA4-42C2-85B4-10047933FC47}" type="slidenum">
              <a:rPr lang="en-US" smtClean="0"/>
              <a:pPr/>
              <a:t>44</a:t>
            </a:fld>
            <a:endParaRPr lang="en-US"/>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dirty="0"/>
              <a:t>So how does this stack up for international equity returns?</a:t>
            </a:r>
          </a:p>
          <a:p>
            <a:pPr eaLnBrk="1" hangingPunct="1"/>
            <a:endParaRPr lang="en-US" dirty="0"/>
          </a:p>
          <a:p>
            <a:pPr eaLnBrk="1" hangingPunct="1"/>
            <a:r>
              <a:rPr lang="en-US" dirty="0"/>
              <a:t>International equities from the developed markets  today are at fair value.  A Japanese style disaster is unlikely from here because prices are not too high and</a:t>
            </a:r>
            <a:r>
              <a:rPr lang="en-US" baseline="0" dirty="0"/>
              <a:t> </a:t>
            </a:r>
            <a:r>
              <a:rPr lang="en-US" dirty="0"/>
              <a:t>profit growth is likely to be reasonable.</a:t>
            </a:r>
          </a:p>
          <a:p>
            <a:pPr eaLnBrk="1" hangingPunct="1"/>
            <a:endParaRPr lang="en-US" dirty="0"/>
          </a:p>
          <a:p>
            <a:pPr eaLnBrk="1" hangingPunct="1"/>
            <a:r>
              <a:rPr lang="en-US" dirty="0"/>
              <a:t>While 5.5% does not seem that high – we need to compare it with the risk-free alternative, cash and TDs…</a:t>
            </a:r>
          </a:p>
        </p:txBody>
      </p:sp>
    </p:spTree>
    <p:extLst>
      <p:ext uri="{BB962C8B-B14F-4D97-AF65-F5344CB8AC3E}">
        <p14:creationId xmlns:p14="http://schemas.microsoft.com/office/powerpoint/2010/main" val="39028385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DDE8E35B-0DA4-42C2-85B4-10047933FC47}" type="slidenum">
              <a:rPr lang="en-US" smtClean="0"/>
              <a:pPr/>
              <a:t>45</a:t>
            </a:fld>
            <a:endParaRPr lang="en-US"/>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baseline="0" dirty="0"/>
              <a:t>The emerging markets, which include China, India, Brazil, Indonesia and Vietnam are priced to give a similar return to developed markets – but with more risk.</a:t>
            </a:r>
          </a:p>
          <a:p>
            <a:pPr eaLnBrk="1" hangingPunct="1"/>
            <a:endParaRPr lang="en-US" baseline="0" dirty="0"/>
          </a:p>
          <a:p>
            <a:pPr eaLnBrk="1" hangingPunct="1"/>
            <a:r>
              <a:rPr lang="en-US" baseline="0" dirty="0"/>
              <a:t>Going ahead they face real challenges – particularly from dealing with the high level of debt many have accumulated since the GFC.</a:t>
            </a:r>
          </a:p>
          <a:p>
            <a:pPr eaLnBrk="1" hangingPunct="1"/>
            <a:endParaRPr lang="en-US" baseline="0" dirty="0"/>
          </a:p>
        </p:txBody>
      </p:sp>
    </p:spTree>
    <p:extLst>
      <p:ext uri="{BB962C8B-B14F-4D97-AF65-F5344CB8AC3E}">
        <p14:creationId xmlns:p14="http://schemas.microsoft.com/office/powerpoint/2010/main" val="1206896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D09DBF2D-1ACD-471C-9372-9DAB78C833A9}" type="slidenum">
              <a:rPr lang="en-US" smtClean="0"/>
              <a:pPr/>
              <a:t>46</a:t>
            </a:fld>
            <a:endParaRPr lang="en-US"/>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r>
              <a:rPr lang="en-US" dirty="0"/>
              <a:t>Listed property is cheap and should produce good returns despite the challenges cause by COVID.</a:t>
            </a:r>
          </a:p>
          <a:p>
            <a:pPr eaLnBrk="1" hangingPunct="1"/>
            <a:endParaRPr lang="en-US" dirty="0"/>
          </a:p>
          <a:p>
            <a:pPr eaLnBrk="1" hangingPunct="1"/>
            <a:r>
              <a:rPr lang="en-US" dirty="0"/>
              <a:t>There are major headwinds for the sector – however, these forecasts include the impact of a 30% fall in real office rents and a 20% fall in real retail rents. Put simply, the market appears to have over-reacted to the headwinds.</a:t>
            </a:r>
          </a:p>
        </p:txBody>
      </p:sp>
    </p:spTree>
    <p:extLst>
      <p:ext uri="{BB962C8B-B14F-4D97-AF65-F5344CB8AC3E}">
        <p14:creationId xmlns:p14="http://schemas.microsoft.com/office/powerpoint/2010/main" val="33525435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51CDBA4-F147-4E27-ADFA-778041A8693E}" type="slidenum">
              <a:rPr lang="en-AU" smtClean="0"/>
              <a:pPr/>
              <a:t>47</a:t>
            </a:fld>
            <a:endParaRPr lang="en-AU"/>
          </a:p>
        </p:txBody>
      </p:sp>
    </p:spTree>
    <p:extLst>
      <p:ext uri="{BB962C8B-B14F-4D97-AF65-F5344CB8AC3E}">
        <p14:creationId xmlns:p14="http://schemas.microsoft.com/office/powerpoint/2010/main" val="42251851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Except in the US</a:t>
            </a:r>
          </a:p>
        </p:txBody>
      </p:sp>
      <p:sp>
        <p:nvSpPr>
          <p:cNvPr id="4" name="Slide Number Placeholder 3"/>
          <p:cNvSpPr>
            <a:spLocks noGrp="1"/>
          </p:cNvSpPr>
          <p:nvPr>
            <p:ph type="sldNum" sz="quarter" idx="10"/>
          </p:nvPr>
        </p:nvSpPr>
        <p:spPr/>
        <p:txBody>
          <a:bodyPr/>
          <a:lstStyle/>
          <a:p>
            <a:fld id="{751CDBA4-F147-4E27-ADFA-778041A8693E}" type="slidenum">
              <a:rPr lang="en-AU" smtClean="0"/>
              <a:pPr/>
              <a:t>48</a:t>
            </a:fld>
            <a:endParaRPr lang="en-AU"/>
          </a:p>
        </p:txBody>
      </p:sp>
    </p:spTree>
    <p:extLst>
      <p:ext uri="{BB962C8B-B14F-4D97-AF65-F5344CB8AC3E}">
        <p14:creationId xmlns:p14="http://schemas.microsoft.com/office/powerpoint/2010/main" val="10938979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C73C73AA-4EE2-4203-B057-9CB977F4E7E5}" type="slidenum">
              <a:rPr lang="en-US" smtClean="0"/>
              <a:pPr/>
              <a:t>49</a:t>
            </a:fld>
            <a:endParaRPr lang="en-US"/>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4274262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C6A1B4CF-BFA7-4B27-89D9-E0F2CF5FCF9D}" type="slidenum">
              <a:rPr lang="en-US" smtClean="0"/>
              <a:pPr/>
              <a:t>50</a:t>
            </a:fld>
            <a:endParaRPr lang="en-US"/>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r>
              <a:rPr lang="en-US" dirty="0"/>
              <a:t>As for fixed interest, we can get term deposits for 5 years at around 1.0% pa.  We think we should be  able to get around 2.0%pa in five years time so on average should be able to get 1.5% over the next decade.</a:t>
            </a:r>
          </a:p>
          <a:p>
            <a:pPr eaLnBrk="1" hangingPunct="1"/>
            <a:endParaRPr lang="en-US" dirty="0"/>
          </a:p>
          <a:p>
            <a:pPr eaLnBrk="1" hangingPunct="1"/>
            <a:r>
              <a:rPr lang="en-US" dirty="0"/>
              <a:t>These are reasonable returns given the low level of risk.</a:t>
            </a:r>
          </a:p>
        </p:txBody>
      </p:sp>
    </p:spTree>
    <p:extLst>
      <p:ext uri="{BB962C8B-B14F-4D97-AF65-F5344CB8AC3E}">
        <p14:creationId xmlns:p14="http://schemas.microsoft.com/office/powerpoint/2010/main" val="742373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09C664D6-9C41-41C8-9A44-255FF38E00E7}" type="slidenum">
              <a:rPr lang="en-US" smtClean="0"/>
              <a:pPr/>
              <a:t>5</a:t>
            </a:fld>
            <a:endParaRPr lang="en-US"/>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r>
              <a:rPr lang="en-US" dirty="0">
                <a:latin typeface="Century Gothic" pitchFamily="34" charset="0"/>
              </a:rPr>
              <a:t>And in the UK…</a:t>
            </a:r>
          </a:p>
          <a:p>
            <a:pPr eaLnBrk="1" hangingPunct="1"/>
            <a:endParaRPr lang="en-US" dirty="0">
              <a:latin typeface="Century Gothic" pitchFamily="34" charset="0"/>
            </a:endParaRPr>
          </a:p>
          <a:p>
            <a:pPr eaLnBrk="1" hangingPunct="1"/>
            <a:r>
              <a:rPr lang="en-US" dirty="0">
                <a:latin typeface="Century Gothic" pitchFamily="34" charset="0"/>
              </a:rPr>
              <a:t>And therefore, or so the story goes, it’s time in that matters, not timing….in other words get your self invested and over the long term, 5 or ten years or more , and you will </a:t>
            </a:r>
            <a:r>
              <a:rPr lang="en-US" b="1" dirty="0">
                <a:latin typeface="Century Gothic" pitchFamily="34" charset="0"/>
              </a:rPr>
              <a:t>always </a:t>
            </a:r>
            <a:r>
              <a:rPr lang="en-US" dirty="0">
                <a:latin typeface="Century Gothic" pitchFamily="34" charset="0"/>
              </a:rPr>
              <a:t>come out in front.  Yes, there will be some ups and down s along the way, but stay in for the long term and everything will work out for the best</a:t>
            </a:r>
          </a:p>
          <a:p>
            <a:pPr eaLnBrk="1" hangingPunct="1"/>
            <a:endParaRPr lang="en-US" dirty="0">
              <a:latin typeface="Century Gothic" pitchFamily="34" charset="0"/>
            </a:endParaRPr>
          </a:p>
          <a:p>
            <a:pPr eaLnBrk="1" hangingPunct="1"/>
            <a:r>
              <a:rPr lang="en-US" dirty="0">
                <a:latin typeface="Century Gothic" pitchFamily="34" charset="0"/>
              </a:rPr>
              <a:t>But this is only the half of the story, and it’s the half that  that they want you to know, </a:t>
            </a:r>
          </a:p>
          <a:p>
            <a:pPr eaLnBrk="1" hangingPunct="1"/>
            <a:endParaRPr lang="en-US" dirty="0">
              <a:latin typeface="Century Gothic" pitchFamily="34" charset="0"/>
            </a:endParaRPr>
          </a:p>
          <a:p>
            <a:pPr eaLnBrk="1" hangingPunct="1"/>
            <a:r>
              <a:rPr lang="en-US" dirty="0">
                <a:latin typeface="Century Gothic" pitchFamily="34" charset="0"/>
              </a:rPr>
              <a:t>Lets have a closer look at some of these charts and see if there is some more to learn….</a:t>
            </a:r>
          </a:p>
        </p:txBody>
      </p:sp>
    </p:spTree>
    <p:extLst>
      <p:ext uri="{BB962C8B-B14F-4D97-AF65-F5344CB8AC3E}">
        <p14:creationId xmlns:p14="http://schemas.microsoft.com/office/powerpoint/2010/main" val="30461133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For most of the past 20 years government bonds paid</a:t>
            </a:r>
            <a:r>
              <a:rPr lang="en-AU" baseline="0" dirty="0"/>
              <a:t> much better rates than TDs.  Since the GFC this has  turned around.   Government guaranteed TDs are still attractive compared to government bonds – but the margin has declined somewhat</a:t>
            </a:r>
          </a:p>
          <a:p>
            <a:endParaRPr lang="en-AU" baseline="0" dirty="0"/>
          </a:p>
        </p:txBody>
      </p:sp>
      <p:sp>
        <p:nvSpPr>
          <p:cNvPr id="4" name="Slide Number Placeholder 3"/>
          <p:cNvSpPr>
            <a:spLocks noGrp="1"/>
          </p:cNvSpPr>
          <p:nvPr>
            <p:ph type="sldNum" sz="quarter" idx="10"/>
          </p:nvPr>
        </p:nvSpPr>
        <p:spPr/>
        <p:txBody>
          <a:bodyPr/>
          <a:lstStyle/>
          <a:p>
            <a:fld id="{751CDBA4-F147-4E27-ADFA-778041A8693E}" type="slidenum">
              <a:rPr lang="en-AU" smtClean="0"/>
              <a:pPr/>
              <a:t>51</a:t>
            </a:fld>
            <a:endParaRPr lang="en-AU"/>
          </a:p>
        </p:txBody>
      </p:sp>
    </p:spTree>
    <p:extLst>
      <p:ext uri="{BB962C8B-B14F-4D97-AF65-F5344CB8AC3E}">
        <p14:creationId xmlns:p14="http://schemas.microsoft.com/office/powerpoint/2010/main" val="30804807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C73C73AA-4EE2-4203-B057-9CB977F4E7E5}" type="slidenum">
              <a:rPr lang="en-US" smtClean="0"/>
              <a:pPr/>
              <a:t>52</a:t>
            </a:fld>
            <a:endParaRPr lang="en-US"/>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3346070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D40C2DA2-34BD-4B8B-9326-88B947E90938}" type="slidenum">
              <a:rPr lang="en-US" smtClean="0"/>
              <a:pPr/>
              <a:t>53</a:t>
            </a:fld>
            <a:endParaRPr lang="en-US"/>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pPr eaLnBrk="1" hangingPunct="1"/>
            <a:r>
              <a:rPr lang="en-US" dirty="0"/>
              <a:t>If  it is $30 for a dollar of earnings from term deposits, what about paying $55</a:t>
            </a:r>
            <a:r>
              <a:rPr lang="en-US" baseline="0" dirty="0"/>
              <a:t> to $65</a:t>
            </a:r>
            <a:r>
              <a:rPr lang="en-US" dirty="0"/>
              <a:t>.  That’s residential property.</a:t>
            </a:r>
          </a:p>
          <a:p>
            <a:pPr eaLnBrk="1" hangingPunct="1"/>
            <a:endParaRPr lang="en-US" dirty="0"/>
          </a:p>
          <a:p>
            <a:pPr eaLnBrk="1" hangingPunct="1"/>
            <a:r>
              <a:rPr lang="en-US" dirty="0"/>
              <a:t>Back in 1987 an owner of a rental property could charge rents of close to 10% of the value of the property….by 1996 it was around 5%...today in both Sydney and Melbourne its 3.0%...less expenses which run to at least 1%.  For units, as opposed to houses gross rents are closer</a:t>
            </a:r>
            <a:r>
              <a:rPr lang="en-US" baseline="0" dirty="0"/>
              <a:t> to 5.0 and net rents 3.3.  30 times earnings, not an attractive investment proposition</a:t>
            </a:r>
            <a:endParaRPr lang="en-US" dirty="0"/>
          </a:p>
          <a:p>
            <a:pPr eaLnBrk="1" hangingPunct="1"/>
            <a:endParaRPr lang="en-US" dirty="0"/>
          </a:p>
          <a:p>
            <a:pPr eaLnBrk="1" hangingPunct="1"/>
            <a:r>
              <a:rPr lang="en-US" dirty="0"/>
              <a:t>Thus the market, and that’s all of us,  is now saying it is prepared to pay $65 for one dollar of rental income for a house in Sydney, or $65 in Melbourne.</a:t>
            </a:r>
          </a:p>
          <a:p>
            <a:pPr eaLnBrk="1" hangingPunct="1"/>
            <a:endParaRPr lang="en-US" dirty="0"/>
          </a:p>
          <a:p>
            <a:pPr eaLnBrk="1" hangingPunct="1"/>
            <a:r>
              <a:rPr lang="en-US" dirty="0"/>
              <a:t>How long can this go on?  Will the market be prepared to pay $100 for a dollar of income? Maybe, but it’s not a market that I would like to invest in…</a:t>
            </a:r>
          </a:p>
          <a:p>
            <a:pPr eaLnBrk="1" hangingPunct="1"/>
            <a:endParaRPr lang="en-US" dirty="0"/>
          </a:p>
          <a:p>
            <a:pPr eaLnBrk="1" hangingPunct="1"/>
            <a:r>
              <a:rPr lang="en-US" dirty="0"/>
              <a:t>Of course this is for houses – units</a:t>
            </a:r>
            <a:r>
              <a:rPr lang="en-US" baseline="0" dirty="0"/>
              <a:t> are better value – generally you will pay around 30 times earnings there.  Better value but hardly compelling.</a:t>
            </a:r>
            <a:endParaRPr lang="en-US" dirty="0"/>
          </a:p>
          <a:p>
            <a:pPr eaLnBrk="1" hangingPunct="1"/>
            <a:endParaRPr lang="en-US" dirty="0"/>
          </a:p>
          <a:p>
            <a:pPr eaLnBrk="1" hangingPunct="1"/>
            <a:r>
              <a:rPr lang="en-US" dirty="0"/>
              <a:t>Lets have a look at what the future might hold for residential property investors…</a:t>
            </a:r>
          </a:p>
        </p:txBody>
      </p:sp>
    </p:spTree>
    <p:extLst>
      <p:ext uri="{BB962C8B-B14F-4D97-AF65-F5344CB8AC3E}">
        <p14:creationId xmlns:p14="http://schemas.microsoft.com/office/powerpoint/2010/main" val="13142737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6918AEEF-9220-4404-B6F9-3BF3B9F492A9}" type="slidenum">
              <a:rPr lang="en-US" smtClean="0"/>
              <a:pPr/>
              <a:t>54</a:t>
            </a:fld>
            <a:endParaRPr lang="en-US"/>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eaLnBrk="1" hangingPunct="1"/>
            <a:r>
              <a:rPr lang="en-US" dirty="0"/>
              <a:t>If yields are 2.9%, and that is generous, then how fast can rents grow?</a:t>
            </a:r>
          </a:p>
          <a:p>
            <a:pPr eaLnBrk="1" hangingPunct="1"/>
            <a:endParaRPr lang="en-US" dirty="0"/>
          </a:p>
          <a:p>
            <a:pPr eaLnBrk="1" hangingPunct="1"/>
            <a:r>
              <a:rPr lang="en-US" dirty="0"/>
              <a:t>Generally rents grow at about the rate of inflation.  Let’s assume they grow a little faster due to the genuine shortage of rental property – say 3.3%pa.  Note that’s roughly</a:t>
            </a:r>
            <a:r>
              <a:rPr lang="en-US" baseline="0" dirty="0"/>
              <a:t> </a:t>
            </a:r>
            <a:r>
              <a:rPr lang="en-US" dirty="0"/>
              <a:t>about the same as equities and faster than we are assuming for listed property.</a:t>
            </a:r>
          </a:p>
          <a:p>
            <a:pPr eaLnBrk="1" hangingPunct="1"/>
            <a:r>
              <a:rPr lang="en-US" dirty="0"/>
              <a:t>That gives</a:t>
            </a:r>
            <a:r>
              <a:rPr lang="en-US" baseline="0" dirty="0"/>
              <a:t> us a total return of around 6%pa – if investors remain happy to pay $35 for a dollar of rent in ten years time</a:t>
            </a:r>
            <a:r>
              <a:rPr lang="en-US" dirty="0"/>
              <a:t>. We think that’s unlikely under the new tighter bank lending conditions. At $30 for $1 of rent we lose 1.4%pa.</a:t>
            </a:r>
          </a:p>
          <a:p>
            <a:pPr eaLnBrk="1" hangingPunct="1"/>
            <a:r>
              <a:rPr lang="en-US" dirty="0"/>
              <a:t>And that’s before transaction costs, which are hefty.  If you hold for ten years they should take at least 1% pa off those returns.</a:t>
            </a:r>
          </a:p>
          <a:p>
            <a:pPr eaLnBrk="1" hangingPunct="1"/>
            <a:endParaRPr lang="en-US" dirty="0"/>
          </a:p>
          <a:p>
            <a:pPr eaLnBrk="1" hangingPunct="1"/>
            <a:r>
              <a:rPr lang="en-US" dirty="0"/>
              <a:t>Even though </a:t>
            </a:r>
            <a:r>
              <a:rPr lang="en-US" dirty="0" err="1"/>
              <a:t>resi</a:t>
            </a:r>
            <a:r>
              <a:rPr lang="en-US" dirty="0"/>
              <a:t> prices are falling; this market remains unattractive</a:t>
            </a:r>
          </a:p>
          <a:p>
            <a:pPr eaLnBrk="1" hangingPunct="1"/>
            <a:endParaRPr lang="en-US" dirty="0"/>
          </a:p>
        </p:txBody>
      </p:sp>
    </p:spTree>
    <p:extLst>
      <p:ext uri="{BB962C8B-B14F-4D97-AF65-F5344CB8AC3E}">
        <p14:creationId xmlns:p14="http://schemas.microsoft.com/office/powerpoint/2010/main" val="38674488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A881356E-D769-49D1-AA1A-6ED3BB6BCB2D}" type="slidenum">
              <a:rPr lang="en-US" smtClean="0"/>
              <a:pPr/>
              <a:t>55</a:t>
            </a:fld>
            <a:endParaRPr lang="en-US"/>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6359939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EF7694F4-9C91-4AB8-B3C1-4108865E8FDD}" type="slidenum">
              <a:rPr lang="en-US" smtClean="0"/>
              <a:pPr/>
              <a:t>56</a:t>
            </a:fld>
            <a:endParaRPr lang="en-US"/>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r>
              <a:rPr lang="en-US" dirty="0"/>
              <a:t>Let’s compare this with March 09</a:t>
            </a:r>
          </a:p>
          <a:p>
            <a:pPr eaLnBrk="1" hangingPunct="1"/>
            <a:endParaRPr lang="en-US" dirty="0"/>
          </a:p>
          <a:p>
            <a:pPr eaLnBrk="1" hangingPunct="1"/>
            <a:r>
              <a:rPr lang="en-US" dirty="0"/>
              <a:t>Potential returns were even higher then – even with very conservative assumptions about growth.</a:t>
            </a:r>
          </a:p>
          <a:p>
            <a:pPr eaLnBrk="1" hangingPunct="1"/>
            <a:endParaRPr lang="en-US" dirty="0"/>
          </a:p>
          <a:p>
            <a:pPr eaLnBrk="1" hangingPunct="1"/>
            <a:r>
              <a:rPr lang="en-US" dirty="0"/>
              <a:t>But who felt like buying back then?</a:t>
            </a:r>
          </a:p>
        </p:txBody>
      </p:sp>
    </p:spTree>
    <p:extLst>
      <p:ext uri="{BB962C8B-B14F-4D97-AF65-F5344CB8AC3E}">
        <p14:creationId xmlns:p14="http://schemas.microsoft.com/office/powerpoint/2010/main" val="16942377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019DE615-D0F2-44CA-9EB6-B853069AEEA1}" type="slidenum">
              <a:rPr lang="en-US" smtClean="0"/>
              <a:pPr/>
              <a:t>57</a:t>
            </a:fld>
            <a:endParaRPr lang="en-US"/>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63467846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results in slow</a:t>
            </a:r>
            <a:r>
              <a:rPr lang="en-US" baseline="0" dirty="0"/>
              <a:t> but significant moves over time.  </a:t>
            </a:r>
          </a:p>
          <a:p>
            <a:r>
              <a:rPr lang="en-US" baseline="0" dirty="0"/>
              <a:t>In particular note the build up of cash and Fixed interest at the top of the chart prior to the GFC.</a:t>
            </a:r>
          </a:p>
          <a:p>
            <a:r>
              <a:rPr lang="en-US" baseline="0" dirty="0"/>
              <a:t>This help cushion – but not eliminate - the </a:t>
            </a:r>
            <a:r>
              <a:rPr lang="en-US" baseline="0"/>
              <a:t>fall during the GFC</a:t>
            </a:r>
            <a:endParaRPr lang="en-AU" dirty="0"/>
          </a:p>
        </p:txBody>
      </p:sp>
      <p:sp>
        <p:nvSpPr>
          <p:cNvPr id="4" name="Slide Number Placeholder 3"/>
          <p:cNvSpPr>
            <a:spLocks noGrp="1"/>
          </p:cNvSpPr>
          <p:nvPr>
            <p:ph type="sldNum" sz="quarter" idx="10"/>
          </p:nvPr>
        </p:nvSpPr>
        <p:spPr/>
        <p:txBody>
          <a:bodyPr/>
          <a:lstStyle/>
          <a:p>
            <a:fld id="{751CDBA4-F147-4E27-ADFA-778041A8693E}" type="slidenum">
              <a:rPr lang="en-AU" smtClean="0"/>
              <a:pPr/>
              <a:t>58</a:t>
            </a:fld>
            <a:endParaRPr lang="en-AU"/>
          </a:p>
        </p:txBody>
      </p:sp>
    </p:spTree>
    <p:extLst>
      <p:ext uri="{BB962C8B-B14F-4D97-AF65-F5344CB8AC3E}">
        <p14:creationId xmlns:p14="http://schemas.microsoft.com/office/powerpoint/2010/main" val="17225005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past returns</a:t>
            </a:r>
            <a:r>
              <a:rPr lang="en-US" baseline="0" dirty="0"/>
              <a:t> are never a guarantee of good future returns, this methodology has certainly produced good returns in the past, both in terms of risk and return.</a:t>
            </a:r>
          </a:p>
          <a:p>
            <a:r>
              <a:rPr lang="en-US" baseline="0" dirty="0"/>
              <a:t>This shows the performance of five portfolios ranging from very conservative to those with high exposures to equities.  The blue portfolios represent the returns from a dynamic approach to asset allocation with the red line showing the outcomes from holding stable allocations over time.  Both assume just index returns.</a:t>
            </a:r>
          </a:p>
          <a:p>
            <a:endParaRPr lang="en-US" baseline="0" dirty="0"/>
          </a:p>
          <a:p>
            <a:r>
              <a:rPr lang="en-US" baseline="0" dirty="0"/>
              <a:t>Not only have the dynamic portfolios produced better returns – they have done so with less risk.  In this case risk is measured by the size of the downturn experienced during the GFC</a:t>
            </a:r>
          </a:p>
          <a:p>
            <a:r>
              <a:rPr lang="en-US" baseline="0" dirty="0"/>
              <a:t>While the approach doesn’t remove all risk – the riskiest dynamic portfolio still declined by almost 30% during the GFC, that’s a dramatically better outcome than that achieved by a passive approach which would have declined by over 40%.</a:t>
            </a:r>
            <a:endParaRPr lang="en-AU" dirty="0"/>
          </a:p>
        </p:txBody>
      </p:sp>
      <p:sp>
        <p:nvSpPr>
          <p:cNvPr id="4" name="Slide Number Placeholder 3"/>
          <p:cNvSpPr>
            <a:spLocks noGrp="1"/>
          </p:cNvSpPr>
          <p:nvPr>
            <p:ph type="sldNum" sz="quarter" idx="10"/>
          </p:nvPr>
        </p:nvSpPr>
        <p:spPr/>
        <p:txBody>
          <a:bodyPr/>
          <a:lstStyle/>
          <a:p>
            <a:fld id="{751CDBA4-F147-4E27-ADFA-778041A8693E}" type="slidenum">
              <a:rPr lang="en-AU" smtClean="0"/>
              <a:pPr/>
              <a:t>60</a:t>
            </a:fld>
            <a:endParaRPr lang="en-AU"/>
          </a:p>
        </p:txBody>
      </p:sp>
    </p:spTree>
    <p:extLst>
      <p:ext uri="{BB962C8B-B14F-4D97-AF65-F5344CB8AC3E}">
        <p14:creationId xmlns:p14="http://schemas.microsoft.com/office/powerpoint/2010/main" val="39427533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E561CBC5-4914-49CD-8AD4-71A6D9603584}" type="slidenum">
              <a:rPr lang="en-US" smtClean="0"/>
              <a:pPr/>
              <a:t>61</a:t>
            </a:fld>
            <a:endParaRPr lang="en-US"/>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1053105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DC21327A-5E86-4C03-B60D-CCC69A1B09D9}" type="slidenum">
              <a:rPr lang="en-US" smtClean="0"/>
              <a:pPr/>
              <a:t>6</a:t>
            </a:fld>
            <a:endParaRPr lang="en-US"/>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r>
              <a:rPr lang="en-US" dirty="0"/>
              <a:t>Firstly, equities, usually outperform, but not always….lets look at Japan.</a:t>
            </a:r>
          </a:p>
          <a:p>
            <a:pPr eaLnBrk="1" hangingPunct="1"/>
            <a:endParaRPr lang="en-US" dirty="0"/>
          </a:p>
          <a:p>
            <a:pPr eaLnBrk="1" hangingPunct="1"/>
            <a:r>
              <a:rPr lang="en-US" dirty="0"/>
              <a:t>Japanese equities investors who invested back in 1990, find their investments are currently valued at just over 50 cents for ever dollar they invested.</a:t>
            </a:r>
          </a:p>
          <a:p>
            <a:pPr eaLnBrk="1" hangingPunct="1"/>
            <a:endParaRPr lang="en-US" dirty="0"/>
          </a:p>
          <a:p>
            <a:pPr eaLnBrk="1" hangingPunct="1"/>
            <a:r>
              <a:rPr lang="en-US" dirty="0"/>
              <a:t>And</a:t>
            </a:r>
            <a:r>
              <a:rPr lang="en-US" baseline="0" dirty="0"/>
              <a:t> that is after they have doubled over the past seven years…</a:t>
            </a:r>
            <a:endParaRPr lang="en-US" dirty="0"/>
          </a:p>
          <a:p>
            <a:pPr eaLnBrk="1" hangingPunct="1"/>
            <a:endParaRPr lang="en-US" dirty="0"/>
          </a:p>
          <a:p>
            <a:pPr eaLnBrk="1" hangingPunct="1"/>
            <a:r>
              <a:rPr lang="en-US" dirty="0"/>
              <a:t>So we should say that equities usually perform well in the long term, but not always.</a:t>
            </a:r>
          </a:p>
          <a:p>
            <a:pPr eaLnBrk="1" hangingPunct="1"/>
            <a:endParaRPr lang="en-US" dirty="0"/>
          </a:p>
          <a:p>
            <a:pPr eaLnBrk="1" hangingPunct="1"/>
            <a:r>
              <a:rPr lang="en-US" dirty="0"/>
              <a:t>Also, this hints at why it makes sense to diversify into more than one market….sometimes things can go horribly wrong at home, as Japanese investors have found to their cost…</a:t>
            </a:r>
          </a:p>
          <a:p>
            <a:pPr eaLnBrk="1" hangingPunct="1"/>
            <a:endParaRPr lang="en-US" dirty="0"/>
          </a:p>
          <a:p>
            <a:pPr eaLnBrk="1" hangingPunct="1"/>
            <a:r>
              <a:rPr lang="en-US" dirty="0"/>
              <a:t>Could this happen here, or is it purely a Japanese problem?</a:t>
            </a:r>
          </a:p>
        </p:txBody>
      </p:sp>
    </p:spTree>
    <p:extLst>
      <p:ext uri="{BB962C8B-B14F-4D97-AF65-F5344CB8AC3E}">
        <p14:creationId xmlns:p14="http://schemas.microsoft.com/office/powerpoint/2010/main" val="35746628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66071BAA-6836-437F-B2C8-B497B72DC4C8}" type="slidenum">
              <a:rPr lang="en-US" smtClean="0"/>
              <a:pPr/>
              <a:t>62</a:t>
            </a:fld>
            <a:endParaRPr lang="en-US"/>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940943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AB8E4AF9-614B-4A92-BC53-B0FE38049FD3}" type="slidenum">
              <a:rPr lang="en-US" smtClean="0"/>
              <a:pPr/>
              <a:t>7</a:t>
            </a:fld>
            <a:endParaRPr lang="en-US"/>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r>
              <a:rPr lang="en-US" dirty="0"/>
              <a:t>In fact they move in opposite directions</a:t>
            </a:r>
          </a:p>
          <a:p>
            <a:pPr eaLnBrk="1" hangingPunct="1"/>
            <a:r>
              <a:rPr lang="en-US" dirty="0"/>
              <a:t>High returns are followed by low returns, low returns are followed by high returns</a:t>
            </a:r>
          </a:p>
          <a:p>
            <a:pPr eaLnBrk="1" hangingPunct="1"/>
            <a:r>
              <a:rPr lang="en-US" dirty="0"/>
              <a:t>And this counts for very long-term returns – not just short term returns</a:t>
            </a:r>
          </a:p>
          <a:p>
            <a:pPr eaLnBrk="1" hangingPunct="1"/>
            <a:r>
              <a:rPr lang="en-US" dirty="0"/>
              <a:t>So forecasting using history as a guide is a very bad idea</a:t>
            </a:r>
          </a:p>
        </p:txBody>
      </p:sp>
    </p:spTree>
    <p:extLst>
      <p:ext uri="{BB962C8B-B14F-4D97-AF65-F5344CB8AC3E}">
        <p14:creationId xmlns:p14="http://schemas.microsoft.com/office/powerpoint/2010/main" val="1649800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8D3784A0-BFEA-469E-B91F-25575C263824}" type="slidenum">
              <a:rPr lang="en-US" smtClean="0"/>
              <a:pPr/>
              <a:t>8</a:t>
            </a:fld>
            <a:endParaRPr lang="en-US"/>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r>
              <a:rPr lang="en-US" dirty="0"/>
              <a:t>And the same pattern happens in Australia.  In fact it happens in every market around the world.</a:t>
            </a:r>
          </a:p>
          <a:p>
            <a:pPr eaLnBrk="1" hangingPunct="1"/>
            <a:endParaRPr lang="en-US" dirty="0"/>
          </a:p>
          <a:p>
            <a:pPr eaLnBrk="1" hangingPunct="1"/>
            <a:r>
              <a:rPr lang="en-US" dirty="0"/>
              <a:t>Of course after a long period of very high returns we all feel confident.  Our instincts tell us to invest, to be positive.</a:t>
            </a:r>
          </a:p>
          <a:p>
            <a:pPr eaLnBrk="1" hangingPunct="1"/>
            <a:endParaRPr lang="en-US" dirty="0"/>
          </a:p>
          <a:p>
            <a:pPr eaLnBrk="1" hangingPunct="1"/>
            <a:r>
              <a:rPr lang="en-US" dirty="0"/>
              <a:t>And after a long period of poor returns it’s quite the opposite.  At these times we lack confidence, are reluctant to invest.</a:t>
            </a:r>
          </a:p>
          <a:p>
            <a:pPr eaLnBrk="1" hangingPunct="1"/>
            <a:endParaRPr lang="en-US" dirty="0"/>
          </a:p>
          <a:p>
            <a:pPr eaLnBrk="1" hangingPunct="1"/>
            <a:r>
              <a:rPr lang="en-US" dirty="0"/>
              <a:t>This is one of the reasons most people find investing so difficult.  It’s because for most of us our instincts are all wrong.</a:t>
            </a:r>
          </a:p>
        </p:txBody>
      </p:sp>
    </p:spTree>
    <p:extLst>
      <p:ext uri="{BB962C8B-B14F-4D97-AF65-F5344CB8AC3E}">
        <p14:creationId xmlns:p14="http://schemas.microsoft.com/office/powerpoint/2010/main" val="17815287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B47D7E57-667E-4C04-9230-89A39510262F}" type="slidenum">
              <a:rPr lang="en-US" smtClean="0"/>
              <a:pPr/>
              <a:t>9</a:t>
            </a:fld>
            <a:endParaRPr lang="en-US"/>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039423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611560" y="1845121"/>
            <a:ext cx="8532440" cy="1439863"/>
          </a:xfrm>
          <a:prstGeom prst="rect">
            <a:avLst/>
          </a:prstGeom>
        </p:spPr>
        <p:txBody>
          <a:bodyPr/>
          <a:lstStyle>
            <a:lvl1pPr marL="0" marR="0" indent="0" algn="l" defTabSz="914400" rtl="0" eaLnBrk="1" fontAlgn="auto" latinLnBrk="0" hangingPunct="1">
              <a:lnSpc>
                <a:spcPts val="4600"/>
              </a:lnSpc>
              <a:spcBef>
                <a:spcPts val="0"/>
              </a:spcBef>
              <a:spcAft>
                <a:spcPts val="0"/>
              </a:spcAft>
              <a:buClrTx/>
              <a:buSzTx/>
              <a:buFontTx/>
              <a:buNone/>
              <a:tabLst/>
              <a:defRPr sz="4500">
                <a:solidFill>
                  <a:srgbClr val="336699"/>
                </a:solidFill>
                <a:latin typeface="Century Gothic" pitchFamily="34" charset="0"/>
              </a:defRPr>
            </a:lvl1pPr>
          </a:lstStyle>
          <a:p>
            <a:pPr marL="0" marR="0" lvl="0" indent="0" algn="l" defTabSz="914400" rtl="0" eaLnBrk="1" fontAlgn="auto" latinLnBrk="0" hangingPunct="1">
              <a:lnSpc>
                <a:spcPts val="4600"/>
              </a:lnSpc>
              <a:spcBef>
                <a:spcPts val="0"/>
              </a:spcBef>
              <a:spcAft>
                <a:spcPts val="0"/>
              </a:spcAft>
              <a:buClrTx/>
              <a:buSzTx/>
              <a:buFontTx/>
              <a:buNone/>
              <a:tabLst/>
              <a:defRPr/>
            </a:pPr>
            <a:r>
              <a:rPr kumimoji="0" lang="en-AU" sz="4500" b="0" i="0" u="none" strike="noStrike" kern="1200" cap="none" spc="0" normalizeH="0" baseline="0" noProof="0" dirty="0">
                <a:ln w="1905">
                  <a:noFill/>
                </a:ln>
                <a:solidFill>
                  <a:srgbClr val="336699"/>
                </a:solidFill>
                <a:effectLst/>
                <a:uLnTx/>
                <a:uFillTx/>
                <a:latin typeface="Century Gothic" pitchFamily="34" charset="0"/>
                <a:ea typeface="+mn-ea"/>
                <a:cs typeface="Lucida Sans Unicode" pitchFamily="34" charset="0"/>
              </a:rPr>
              <a:t>This is the title of Tim’s presentation (45)</a:t>
            </a:r>
            <a:endParaRPr kumimoji="0" lang="en-AU" sz="4500" b="0" i="0" u="none" strike="noStrike" kern="1200" cap="none" spc="0" normalizeH="0" baseline="0" noProof="0" dirty="0">
              <a:ln w="1905">
                <a:noFill/>
              </a:ln>
              <a:solidFill>
                <a:prstClr val="black"/>
              </a:solidFill>
              <a:effectLst/>
              <a:uLnTx/>
              <a:uFillTx/>
              <a:latin typeface="Century Gothic" pitchFamily="34" charset="0"/>
              <a:ea typeface="+mn-ea"/>
              <a:cs typeface="Lucida Sans Unicode" pitchFamily="34" charset="0"/>
            </a:endParaRPr>
          </a:p>
        </p:txBody>
      </p:sp>
      <p:sp>
        <p:nvSpPr>
          <p:cNvPr id="22" name="Text Placeholder 21"/>
          <p:cNvSpPr>
            <a:spLocks noGrp="1"/>
          </p:cNvSpPr>
          <p:nvPr>
            <p:ph type="body" sz="quarter" idx="11" hasCustomPrompt="1"/>
          </p:nvPr>
        </p:nvSpPr>
        <p:spPr>
          <a:xfrm>
            <a:off x="611561" y="4293195"/>
            <a:ext cx="8532440" cy="1008013"/>
          </a:xfrm>
          <a:prstGeom prst="rect">
            <a:avLst/>
          </a:prstGeom>
        </p:spPr>
        <p:txBody>
          <a:bodyPr/>
          <a:lstStyle>
            <a:lvl1pPr marL="0" indent="0">
              <a:spcBef>
                <a:spcPts val="0"/>
              </a:spcBef>
              <a:buNone/>
              <a:defRPr sz="2400" baseline="0">
                <a:solidFill>
                  <a:schemeClr val="bg1"/>
                </a:solidFill>
                <a:latin typeface="Century Gothic" pitchFamily="34" charset="0"/>
              </a:defRPr>
            </a:lvl1pPr>
          </a:lstStyle>
          <a:p>
            <a:pPr>
              <a:lnSpc>
                <a:spcPts val="3000"/>
              </a:lnSpc>
            </a:pPr>
            <a:r>
              <a:rPr lang="en-AU" sz="2400" dirty="0">
                <a:solidFill>
                  <a:schemeClr val="bg1"/>
                </a:solidFill>
                <a:latin typeface="Century Gothic" pitchFamily="34" charset="0"/>
                <a:cs typeface="Lucida Sans Unicode" pitchFamily="34" charset="0"/>
              </a:rPr>
              <a:t>Tim Farrelly</a:t>
            </a:r>
            <a:br>
              <a:rPr lang="en-AU" sz="2400" dirty="0">
                <a:solidFill>
                  <a:schemeClr val="bg1"/>
                </a:solidFill>
                <a:latin typeface="Century Gothic" pitchFamily="34" charset="0"/>
                <a:cs typeface="Lucida Sans Unicode" pitchFamily="34" charset="0"/>
              </a:rPr>
            </a:br>
            <a:r>
              <a:rPr lang="en-AU" sz="2400" dirty="0">
                <a:solidFill>
                  <a:schemeClr val="bg1"/>
                </a:solidFill>
                <a:latin typeface="Century Gothic" pitchFamily="34" charset="0"/>
                <a:cs typeface="Lucida Sans Unicode" pitchFamily="34" charset="0"/>
              </a:rPr>
              <a:t>Principal, </a:t>
            </a:r>
            <a:r>
              <a:rPr lang="en-AU" sz="2400" dirty="0" err="1">
                <a:solidFill>
                  <a:schemeClr val="bg1"/>
                </a:solidFill>
                <a:latin typeface="Century Gothic" pitchFamily="34" charset="0"/>
                <a:cs typeface="Lucida Sans Unicode" pitchFamily="34" charset="0"/>
              </a:rPr>
              <a:t>farrelly’s</a:t>
            </a:r>
            <a:r>
              <a:rPr lang="en-AU" sz="2400" dirty="0">
                <a:solidFill>
                  <a:schemeClr val="bg1"/>
                </a:solidFill>
                <a:latin typeface="Century Gothic" pitchFamily="34" charset="0"/>
                <a:cs typeface="Lucida Sans Unicode" pitchFamily="34" charset="0"/>
              </a:rPr>
              <a:t> Proactive Asset Allocation</a:t>
            </a:r>
          </a:p>
          <a:p>
            <a:pPr>
              <a:lnSpc>
                <a:spcPts val="3000"/>
              </a:lnSpc>
            </a:pPr>
            <a:endParaRPr lang="en-AU" sz="2400" dirty="0">
              <a:solidFill>
                <a:schemeClr val="bg1"/>
              </a:solidFill>
              <a:latin typeface="Century Gothic" pitchFamily="34" charset="0"/>
              <a:cs typeface="Lucida Sans Unicode" pitchFamily="34" charset="0"/>
            </a:endParaRPr>
          </a:p>
        </p:txBody>
      </p:sp>
      <p:sp>
        <p:nvSpPr>
          <p:cNvPr id="24" name="Text Placeholder 23"/>
          <p:cNvSpPr>
            <a:spLocks noGrp="1"/>
          </p:cNvSpPr>
          <p:nvPr>
            <p:ph type="body" sz="quarter" idx="12" hasCustomPrompt="1"/>
          </p:nvPr>
        </p:nvSpPr>
        <p:spPr>
          <a:xfrm>
            <a:off x="611560" y="5301208"/>
            <a:ext cx="8532440" cy="914400"/>
          </a:xfrm>
          <a:prstGeom prst="rect">
            <a:avLst/>
          </a:prstGeom>
        </p:spPr>
        <p:txBody>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a:solidFill>
                  <a:schemeClr val="bg1"/>
                </a:solidFill>
                <a:latin typeface="Century Gothic"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AU" sz="2400" dirty="0">
                <a:solidFill>
                  <a:schemeClr val="bg1"/>
                </a:solidFill>
                <a:latin typeface="Century Gothic" pitchFamily="34" charset="0"/>
                <a:cs typeface="Lucida Sans Unicode" pitchFamily="34" charset="0"/>
              </a:rPr>
              <a:t>1.00pm – 1.45pm, Tuesday 21 January 2012</a:t>
            </a:r>
          </a:p>
          <a:p>
            <a:pPr lvl="0"/>
            <a:endParaRPr lang="en-US" dirty="0"/>
          </a:p>
        </p:txBody>
      </p:sp>
      <p:sp>
        <p:nvSpPr>
          <p:cNvPr id="2" name="Slide Number Placeholder 1"/>
          <p:cNvSpPr>
            <a:spLocks noGrp="1"/>
          </p:cNvSpPr>
          <p:nvPr>
            <p:ph type="sldNum" sz="quarter" idx="13"/>
          </p:nvPr>
        </p:nvSpPr>
        <p:spPr/>
        <p:txBody>
          <a:bodyPr/>
          <a:lstStyle/>
          <a:p>
            <a:fld id="{013C42DF-7E39-4383-BCF2-37CE1098B523}" type="slidenum">
              <a:rPr lang="en-AU" smtClean="0"/>
              <a:pPr/>
              <a:t>‹#›</a:t>
            </a:fld>
            <a:endParaRPr lang="en-AU"/>
          </a:p>
        </p:txBody>
      </p:sp>
    </p:spTree>
    <p:extLst>
      <p:ext uri="{BB962C8B-B14F-4D97-AF65-F5344CB8AC3E}">
        <p14:creationId xmlns:p14="http://schemas.microsoft.com/office/powerpoint/2010/main" val="3251496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5800" y="6248400"/>
            <a:ext cx="1905000" cy="457200"/>
          </a:xfrm>
          <a:prstGeom prst="rect">
            <a:avLst/>
          </a:prstGeom>
          <a:ln/>
        </p:spPr>
        <p:txBody>
          <a:bodyPr/>
          <a:lstStyle>
            <a:lvl1pPr>
              <a:defRPr/>
            </a:lvl1pPr>
          </a:lstStyle>
          <a:p>
            <a:pPr>
              <a:defRPr/>
            </a:pPr>
            <a:endParaRPr lang="en-AU"/>
          </a:p>
        </p:txBody>
      </p:sp>
      <p:sp>
        <p:nvSpPr>
          <p:cNvPr id="3" name="Rectangle 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a:defRPr/>
            </a:pPr>
            <a:endParaRPr lang="en-AU"/>
          </a:p>
        </p:txBody>
      </p:sp>
      <p:sp>
        <p:nvSpPr>
          <p:cNvPr id="4" name="Rectangle 6"/>
          <p:cNvSpPr>
            <a:spLocks noGrp="1" noChangeArrowheads="1"/>
          </p:cNvSpPr>
          <p:nvPr>
            <p:ph type="sldNum" sz="quarter" idx="12"/>
          </p:nvPr>
        </p:nvSpPr>
        <p:spPr>
          <a:ln/>
        </p:spPr>
        <p:txBody>
          <a:bodyPr/>
          <a:lstStyle>
            <a:lvl1pPr>
              <a:defRPr/>
            </a:lvl1pPr>
          </a:lstStyle>
          <a:p>
            <a:pPr>
              <a:defRPr/>
            </a:pPr>
            <a:fld id="{F103E854-E571-4A2A-B1C5-667D1A67A998}" type="slidenum">
              <a:rPr lang="en-AU"/>
              <a:pPr>
                <a:defRPr/>
              </a:pPr>
              <a:t>‹#›</a:t>
            </a:fld>
            <a:endParaRPr lang="en-AU"/>
          </a:p>
        </p:txBody>
      </p:sp>
    </p:spTree>
    <p:extLst>
      <p:ext uri="{BB962C8B-B14F-4D97-AF65-F5344CB8AC3E}">
        <p14:creationId xmlns:p14="http://schemas.microsoft.com/office/powerpoint/2010/main" val="3508695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Nam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3568" y="1844824"/>
            <a:ext cx="8445623" cy="792088"/>
          </a:xfrm>
          <a:prstGeom prst="rect">
            <a:avLst/>
          </a:prstGeom>
          <a:noFill/>
        </p:spPr>
        <p:txBody>
          <a:bodyPr/>
          <a:lstStyle>
            <a:lvl1pPr algn="l">
              <a:defRPr sz="4500">
                <a:solidFill>
                  <a:srgbClr val="336699"/>
                </a:solidFill>
                <a:latin typeface="Century Gothic" pitchFamily="34" charset="0"/>
              </a:defRPr>
            </a:lvl1pPr>
          </a:lstStyle>
          <a:p>
            <a:pPr>
              <a:lnSpc>
                <a:spcPts val="4600"/>
              </a:lnSpc>
            </a:pPr>
            <a:r>
              <a:rPr lang="en-AU" sz="4500" dirty="0">
                <a:ln w="1905">
                  <a:noFill/>
                </a:ln>
                <a:solidFill>
                  <a:srgbClr val="336699"/>
                </a:solidFill>
                <a:latin typeface="Century Gothic" pitchFamily="34" charset="0"/>
                <a:cs typeface="Lucida Sans Unicode" pitchFamily="34" charset="0"/>
              </a:rPr>
              <a:t>Section name (45)</a:t>
            </a:r>
            <a:endParaRPr lang="en-AU" sz="4500" dirty="0">
              <a:ln w="1905">
                <a:noFill/>
              </a:ln>
              <a:latin typeface="Century Gothic" pitchFamily="34" charset="0"/>
              <a:cs typeface="Lucida Sans Unicode" pitchFamily="34" charset="0"/>
            </a:endParaRPr>
          </a:p>
        </p:txBody>
      </p:sp>
      <p:sp>
        <p:nvSpPr>
          <p:cNvPr id="3" name="Slide Number Placeholder 2"/>
          <p:cNvSpPr>
            <a:spLocks noGrp="1"/>
          </p:cNvSpPr>
          <p:nvPr>
            <p:ph type="sldNum" sz="quarter" idx="10"/>
          </p:nvPr>
        </p:nvSpPr>
        <p:spPr/>
        <p:txBody>
          <a:bodyPr/>
          <a:lstStyle/>
          <a:p>
            <a:fld id="{013C42DF-7E39-4383-BCF2-37CE1098B523}" type="slidenum">
              <a:rPr lang="en-AU" smtClean="0"/>
              <a:pPr/>
              <a:t>‹#›</a:t>
            </a:fld>
            <a:endParaRPr lang="en-AU"/>
          </a:p>
        </p:txBody>
      </p:sp>
    </p:spTree>
    <p:extLst>
      <p:ext uri="{BB962C8B-B14F-4D97-AF65-F5344CB8AC3E}">
        <p14:creationId xmlns:p14="http://schemas.microsoft.com/office/powerpoint/2010/main" val="17798264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2" name="Text Placeholder 11"/>
          <p:cNvSpPr>
            <a:spLocks noGrp="1"/>
          </p:cNvSpPr>
          <p:nvPr>
            <p:ph type="body" sz="quarter" idx="10" hasCustomPrompt="1"/>
          </p:nvPr>
        </p:nvSpPr>
        <p:spPr>
          <a:xfrm>
            <a:off x="682824" y="620688"/>
            <a:ext cx="7201544" cy="360363"/>
          </a:xfrm>
          <a:prstGeom prst="rect">
            <a:avLst/>
          </a:prstGeom>
        </p:spPr>
        <p:txBody>
          <a:bodyPr/>
          <a:lstStyle>
            <a:lvl1pPr marL="0" indent="0">
              <a:buNone/>
              <a:defRPr sz="2400" b="1" baseline="0">
                <a:solidFill>
                  <a:srgbClr val="FFFFFF"/>
                </a:solidFill>
                <a:latin typeface="Century Gothic"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Header (24 bold)</a:t>
            </a:r>
          </a:p>
        </p:txBody>
      </p:sp>
      <p:sp>
        <p:nvSpPr>
          <p:cNvPr id="16" name="Text Placeholder 15"/>
          <p:cNvSpPr>
            <a:spLocks noGrp="1"/>
          </p:cNvSpPr>
          <p:nvPr>
            <p:ph type="body" sz="quarter" idx="12" hasCustomPrompt="1"/>
          </p:nvPr>
        </p:nvSpPr>
        <p:spPr>
          <a:xfrm>
            <a:off x="611560" y="1629321"/>
            <a:ext cx="8532440" cy="3671887"/>
          </a:xfrm>
          <a:prstGeom prst="rect">
            <a:avLst/>
          </a:prstGeom>
        </p:spPr>
        <p:txBody>
          <a:bodyPr/>
          <a:lstStyle>
            <a:lvl1pPr indent="-266400">
              <a:lnSpc>
                <a:spcPts val="3000"/>
              </a:lnSpc>
              <a:spcBef>
                <a:spcPts val="0"/>
              </a:spcBef>
              <a:defRPr sz="2200" baseline="0">
                <a:solidFill>
                  <a:schemeClr val="tx1"/>
                </a:solidFill>
                <a:latin typeface="Century Gothic" pitchFamily="34" charset="0"/>
              </a:defRPr>
            </a:lvl1pPr>
            <a:lvl2pPr indent="-266400">
              <a:lnSpc>
                <a:spcPts val="3000"/>
              </a:lnSpc>
              <a:spcBef>
                <a:spcPts val="0"/>
              </a:spcBef>
              <a:defRPr sz="2200" baseline="0">
                <a:solidFill>
                  <a:schemeClr val="tx1"/>
                </a:solidFill>
                <a:latin typeface="Century Gothic" pitchFamily="34" charset="0"/>
              </a:defRPr>
            </a:lvl2pPr>
          </a:lstStyle>
          <a:p>
            <a:pPr lvl="0"/>
            <a:r>
              <a:rPr lang="en-US" dirty="0"/>
              <a:t>Text (22)</a:t>
            </a:r>
          </a:p>
          <a:p>
            <a:pPr lvl="1"/>
            <a:r>
              <a:rPr lang="en-US" dirty="0"/>
              <a:t>Text (22)</a:t>
            </a:r>
          </a:p>
          <a:p>
            <a:pPr lvl="1"/>
            <a:r>
              <a:rPr lang="en-US" dirty="0"/>
              <a:t>Text (22)</a:t>
            </a:r>
          </a:p>
          <a:p>
            <a:pPr lvl="0"/>
            <a:r>
              <a:rPr lang="en-US" dirty="0"/>
              <a:t>Text (22) 					30 </a:t>
            </a:r>
            <a:r>
              <a:rPr lang="en-US" dirty="0" err="1"/>
              <a:t>mins</a:t>
            </a:r>
            <a:endParaRPr lang="en-US" dirty="0"/>
          </a:p>
          <a:p>
            <a:pPr lvl="0"/>
            <a:r>
              <a:rPr lang="en-US" dirty="0"/>
              <a:t>Text (22) 					40 </a:t>
            </a:r>
            <a:r>
              <a:rPr lang="en-US" dirty="0" err="1"/>
              <a:t>mins</a:t>
            </a:r>
            <a:endParaRPr lang="en-US" dirty="0"/>
          </a:p>
          <a:p>
            <a:pPr lvl="0"/>
            <a:r>
              <a:rPr lang="en-US" dirty="0"/>
              <a:t>Text (22)					10 </a:t>
            </a:r>
            <a:r>
              <a:rPr lang="en-US" dirty="0" err="1"/>
              <a:t>mins</a:t>
            </a:r>
            <a:endParaRPr lang="en-US" dirty="0"/>
          </a:p>
        </p:txBody>
      </p:sp>
      <p:sp>
        <p:nvSpPr>
          <p:cNvPr id="2" name="Slide Number Placeholder 1"/>
          <p:cNvSpPr>
            <a:spLocks noGrp="1"/>
          </p:cNvSpPr>
          <p:nvPr>
            <p:ph type="sldNum" sz="quarter" idx="13"/>
          </p:nvPr>
        </p:nvSpPr>
        <p:spPr/>
        <p:txBody>
          <a:bodyPr/>
          <a:lstStyle/>
          <a:p>
            <a:fld id="{BFBEA61F-7DC0-4901-9691-17FB722AF83A}" type="slidenum">
              <a:rPr lang="en-AU" smtClean="0"/>
              <a:pPr/>
              <a:t>‹#›</a:t>
            </a:fld>
            <a:endParaRPr lang="en-AU" dirty="0"/>
          </a:p>
        </p:txBody>
      </p:sp>
    </p:spTree>
    <p:extLst>
      <p:ext uri="{BB962C8B-B14F-4D97-AF65-F5344CB8AC3E}">
        <p14:creationId xmlns:p14="http://schemas.microsoft.com/office/powerpoint/2010/main" val="336453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 Point Slide">
    <p:spTree>
      <p:nvGrpSpPr>
        <p:cNvPr id="1" name=""/>
        <p:cNvGrpSpPr/>
        <p:nvPr/>
      </p:nvGrpSpPr>
      <p:grpSpPr>
        <a:xfrm>
          <a:off x="0" y="0"/>
          <a:ext cx="0" cy="0"/>
          <a:chOff x="0" y="0"/>
          <a:chExt cx="0" cy="0"/>
        </a:xfrm>
      </p:grpSpPr>
      <p:sp>
        <p:nvSpPr>
          <p:cNvPr id="7" name="Text Placeholder 11"/>
          <p:cNvSpPr>
            <a:spLocks noGrp="1"/>
          </p:cNvSpPr>
          <p:nvPr>
            <p:ph type="body" sz="quarter" idx="10" hasCustomPrompt="1"/>
          </p:nvPr>
        </p:nvSpPr>
        <p:spPr>
          <a:xfrm>
            <a:off x="682824" y="620688"/>
            <a:ext cx="7201544" cy="360363"/>
          </a:xfrm>
          <a:prstGeom prst="rect">
            <a:avLst/>
          </a:prstGeom>
        </p:spPr>
        <p:txBody>
          <a:bodyPr/>
          <a:lstStyle>
            <a:lvl1pPr marL="0" indent="0">
              <a:buNone/>
              <a:defRPr sz="2400" b="1" baseline="0">
                <a:solidFill>
                  <a:srgbClr val="FFFFFF"/>
                </a:solidFill>
                <a:latin typeface="Century Gothic"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Key Point </a:t>
            </a:r>
          </a:p>
        </p:txBody>
      </p:sp>
      <p:sp>
        <p:nvSpPr>
          <p:cNvPr id="9" name="Text Placeholder 8"/>
          <p:cNvSpPr>
            <a:spLocks noGrp="1"/>
          </p:cNvSpPr>
          <p:nvPr>
            <p:ph type="body" sz="quarter" idx="11" hasCustomPrompt="1"/>
          </p:nvPr>
        </p:nvSpPr>
        <p:spPr>
          <a:xfrm>
            <a:off x="683568" y="1630089"/>
            <a:ext cx="8460433" cy="3167063"/>
          </a:xfrm>
          <a:prstGeom prst="rect">
            <a:avLst/>
          </a:prstGeom>
        </p:spPr>
        <p:txBody>
          <a:bodyPr/>
          <a:lstStyle>
            <a:lvl1pPr marL="0" indent="0">
              <a:spcBef>
                <a:spcPts val="0"/>
              </a:spcBef>
              <a:buNone/>
              <a:defRPr sz="3000">
                <a:solidFill>
                  <a:schemeClr val="tx1"/>
                </a:solidFill>
                <a:latin typeface="Century Gothic" pitchFamily="34" charset="0"/>
              </a:defRPr>
            </a:lvl1pPr>
          </a:lstStyle>
          <a:p>
            <a:pPr>
              <a:lnSpc>
                <a:spcPts val="3000"/>
              </a:lnSpc>
              <a:buClr>
                <a:schemeClr val="tx2"/>
              </a:buClr>
              <a:tabLst>
                <a:tab pos="4121150" algn="l"/>
                <a:tab pos="5922963" algn="l"/>
              </a:tabLst>
            </a:pPr>
            <a:r>
              <a:rPr lang="en-AU" sz="3000" dirty="0">
                <a:solidFill>
                  <a:prstClr val="black"/>
                </a:solidFill>
                <a:latin typeface="Century Gothic" pitchFamily="34" charset="0"/>
                <a:cs typeface="Lucida Sans Unicode" pitchFamily="34" charset="0"/>
              </a:rPr>
              <a:t>When prices fall, forecast future returns go up.</a:t>
            </a:r>
          </a:p>
          <a:p>
            <a:pPr>
              <a:lnSpc>
                <a:spcPts val="3000"/>
              </a:lnSpc>
              <a:buClr>
                <a:schemeClr val="tx2"/>
              </a:buClr>
              <a:tabLst>
                <a:tab pos="4121150" algn="l"/>
                <a:tab pos="5922963" algn="l"/>
              </a:tabLst>
            </a:pPr>
            <a:endParaRPr lang="en-AU" sz="3000" dirty="0">
              <a:solidFill>
                <a:prstClr val="black"/>
              </a:solidFill>
              <a:latin typeface="Century Gothic" pitchFamily="34" charset="0"/>
              <a:cs typeface="Lucida Sans Unicode" pitchFamily="34" charset="0"/>
            </a:endParaRPr>
          </a:p>
          <a:p>
            <a:pPr>
              <a:lnSpc>
                <a:spcPts val="3000"/>
              </a:lnSpc>
              <a:buClr>
                <a:schemeClr val="tx2"/>
              </a:buClr>
              <a:tabLst>
                <a:tab pos="4121150" algn="l"/>
                <a:tab pos="5922963" algn="l"/>
              </a:tabLst>
            </a:pPr>
            <a:r>
              <a:rPr lang="en-AU" sz="3000" dirty="0">
                <a:solidFill>
                  <a:prstClr val="black"/>
                </a:solidFill>
                <a:latin typeface="Century Gothic" pitchFamily="34" charset="0"/>
                <a:cs typeface="Lucida Sans Unicode" pitchFamily="34" charset="0"/>
              </a:rPr>
              <a:t>When prices rise, forecast returns go down</a:t>
            </a:r>
            <a:endParaRPr lang="en-AU" dirty="0"/>
          </a:p>
        </p:txBody>
      </p:sp>
      <p:sp>
        <p:nvSpPr>
          <p:cNvPr id="2" name="Slide Number Placeholder 1"/>
          <p:cNvSpPr>
            <a:spLocks noGrp="1"/>
          </p:cNvSpPr>
          <p:nvPr>
            <p:ph type="sldNum" sz="quarter" idx="12"/>
          </p:nvPr>
        </p:nvSpPr>
        <p:spPr/>
        <p:txBody>
          <a:bodyPr/>
          <a:lstStyle/>
          <a:p>
            <a:fld id="{BFBEA61F-7DC0-4901-9691-17FB722AF83A}" type="slidenum">
              <a:rPr lang="en-AU" smtClean="0"/>
              <a:pPr/>
              <a:t>‹#›</a:t>
            </a:fld>
            <a:endParaRPr lang="en-AU" dirty="0"/>
          </a:p>
        </p:txBody>
      </p:sp>
    </p:spTree>
    <p:extLst>
      <p:ext uri="{BB962C8B-B14F-4D97-AF65-F5344CB8AC3E}">
        <p14:creationId xmlns:p14="http://schemas.microsoft.com/office/powerpoint/2010/main" val="8945564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7" name="Text Placeholder 11"/>
          <p:cNvSpPr>
            <a:spLocks noGrp="1"/>
          </p:cNvSpPr>
          <p:nvPr>
            <p:ph type="body" sz="quarter" idx="10" hasCustomPrompt="1"/>
          </p:nvPr>
        </p:nvSpPr>
        <p:spPr>
          <a:xfrm>
            <a:off x="682824" y="620688"/>
            <a:ext cx="7273552" cy="360363"/>
          </a:xfrm>
          <a:prstGeom prst="rect">
            <a:avLst/>
          </a:prstGeom>
        </p:spPr>
        <p:txBody>
          <a:bodyPr/>
          <a:lstStyle>
            <a:lvl1pPr marL="0" indent="0">
              <a:buNone/>
              <a:defRPr sz="2400" b="1" baseline="0">
                <a:solidFill>
                  <a:srgbClr val="FFFFFF"/>
                </a:solidFill>
                <a:latin typeface="Century Gothic"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Table </a:t>
            </a:r>
          </a:p>
        </p:txBody>
      </p:sp>
      <p:sp>
        <p:nvSpPr>
          <p:cNvPr id="9" name="Table Placeholder 8"/>
          <p:cNvSpPr>
            <a:spLocks noGrp="1"/>
          </p:cNvSpPr>
          <p:nvPr>
            <p:ph type="tbl" sz="quarter" idx="11" hasCustomPrompt="1"/>
          </p:nvPr>
        </p:nvSpPr>
        <p:spPr>
          <a:xfrm>
            <a:off x="611559" y="2133376"/>
            <a:ext cx="8280921" cy="3671888"/>
          </a:xfrm>
          <a:prstGeom prst="rect">
            <a:avLst/>
          </a:prstGeom>
        </p:spPr>
        <p:txBody>
          <a:bodyPr/>
          <a:lstStyle>
            <a:lvl1pPr>
              <a:defRPr sz="1600">
                <a:solidFill>
                  <a:schemeClr val="tx1"/>
                </a:solidFill>
                <a:latin typeface="Century Gothic" pitchFamily="34" charset="0"/>
              </a:defRPr>
            </a:lvl1pPr>
          </a:lstStyle>
          <a:p>
            <a:r>
              <a:rPr lang="en-AU" dirty="0"/>
              <a:t>Table</a:t>
            </a:r>
          </a:p>
        </p:txBody>
      </p:sp>
      <p:sp>
        <p:nvSpPr>
          <p:cNvPr id="11" name="Text Placeholder 10"/>
          <p:cNvSpPr>
            <a:spLocks noGrp="1"/>
          </p:cNvSpPr>
          <p:nvPr>
            <p:ph type="body" sz="quarter" idx="12" hasCustomPrompt="1"/>
          </p:nvPr>
        </p:nvSpPr>
        <p:spPr>
          <a:xfrm>
            <a:off x="611560" y="1628800"/>
            <a:ext cx="8280920" cy="914400"/>
          </a:xfrm>
          <a:prstGeom prst="rect">
            <a:avLst/>
          </a:prstGeom>
        </p:spPr>
        <p:txBody>
          <a:bodyPr/>
          <a:lstStyle>
            <a:lvl1pPr marL="0" indent="0">
              <a:buNone/>
              <a:defRPr sz="2200" baseline="0">
                <a:solidFill>
                  <a:schemeClr val="tx1"/>
                </a:solidFill>
                <a:latin typeface="Century Gothic" pitchFamily="34" charset="0"/>
              </a:defRPr>
            </a:lvl1pPr>
          </a:lstStyle>
          <a:p>
            <a:pPr lvl="0"/>
            <a:r>
              <a:rPr lang="en-US" dirty="0"/>
              <a:t>Table header</a:t>
            </a:r>
          </a:p>
        </p:txBody>
      </p:sp>
      <p:cxnSp>
        <p:nvCxnSpPr>
          <p:cNvPr id="12" name="Straight Connector 11"/>
          <p:cNvCxnSpPr/>
          <p:nvPr userDrawn="1"/>
        </p:nvCxnSpPr>
        <p:spPr>
          <a:xfrm flipV="1">
            <a:off x="683568" y="2047200"/>
            <a:ext cx="8208912"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3"/>
          </p:nvPr>
        </p:nvSpPr>
        <p:spPr/>
        <p:txBody>
          <a:bodyPr/>
          <a:lstStyle/>
          <a:p>
            <a:fld id="{BFBEA61F-7DC0-4901-9691-17FB722AF83A}" type="slidenum">
              <a:rPr lang="en-AU" smtClean="0"/>
              <a:pPr/>
              <a:t>‹#›</a:t>
            </a:fld>
            <a:endParaRPr lang="en-AU" dirty="0"/>
          </a:p>
        </p:txBody>
      </p:sp>
    </p:spTree>
    <p:extLst>
      <p:ext uri="{BB962C8B-B14F-4D97-AF65-F5344CB8AC3E}">
        <p14:creationId xmlns:p14="http://schemas.microsoft.com/office/powerpoint/2010/main" val="1137874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aphs Slide">
    <p:spTree>
      <p:nvGrpSpPr>
        <p:cNvPr id="1" name=""/>
        <p:cNvGrpSpPr/>
        <p:nvPr/>
      </p:nvGrpSpPr>
      <p:grpSpPr>
        <a:xfrm>
          <a:off x="0" y="0"/>
          <a:ext cx="0" cy="0"/>
          <a:chOff x="0" y="0"/>
          <a:chExt cx="0" cy="0"/>
        </a:xfrm>
      </p:grpSpPr>
      <p:sp>
        <p:nvSpPr>
          <p:cNvPr id="8" name="Text Placeholder 11"/>
          <p:cNvSpPr>
            <a:spLocks noGrp="1"/>
          </p:cNvSpPr>
          <p:nvPr>
            <p:ph type="body" sz="quarter" idx="10" hasCustomPrompt="1"/>
          </p:nvPr>
        </p:nvSpPr>
        <p:spPr>
          <a:xfrm>
            <a:off x="682824" y="620688"/>
            <a:ext cx="7273552" cy="360363"/>
          </a:xfrm>
          <a:prstGeom prst="rect">
            <a:avLst/>
          </a:prstGeom>
        </p:spPr>
        <p:txBody>
          <a:bodyPr/>
          <a:lstStyle>
            <a:lvl1pPr marL="0" indent="0">
              <a:buNone/>
              <a:defRPr sz="2400" b="1" baseline="0">
                <a:solidFill>
                  <a:srgbClr val="FFFFFF"/>
                </a:solidFill>
                <a:latin typeface="Century Gothic"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Graphs </a:t>
            </a:r>
          </a:p>
        </p:txBody>
      </p:sp>
      <p:sp>
        <p:nvSpPr>
          <p:cNvPr id="9" name="Text Placeholder 10"/>
          <p:cNvSpPr>
            <a:spLocks noGrp="1"/>
          </p:cNvSpPr>
          <p:nvPr>
            <p:ph type="body" sz="quarter" idx="12" hasCustomPrompt="1"/>
          </p:nvPr>
        </p:nvSpPr>
        <p:spPr>
          <a:xfrm>
            <a:off x="611560" y="1628800"/>
            <a:ext cx="8280920" cy="914400"/>
          </a:xfrm>
          <a:prstGeom prst="rect">
            <a:avLst/>
          </a:prstGeom>
        </p:spPr>
        <p:txBody>
          <a:bodyPr/>
          <a:lstStyle>
            <a:lvl1pPr marL="0" indent="0">
              <a:buNone/>
              <a:defRPr sz="2200" baseline="0">
                <a:solidFill>
                  <a:schemeClr val="tx1"/>
                </a:solidFill>
                <a:latin typeface="Century Gothic" pitchFamily="34" charset="0"/>
              </a:defRPr>
            </a:lvl1pPr>
          </a:lstStyle>
          <a:p>
            <a:pPr lvl="0"/>
            <a:r>
              <a:rPr lang="en-US" dirty="0"/>
              <a:t>Graph header</a:t>
            </a:r>
          </a:p>
        </p:txBody>
      </p:sp>
      <p:sp>
        <p:nvSpPr>
          <p:cNvPr id="11" name="Picture Placeholder 10"/>
          <p:cNvSpPr>
            <a:spLocks noGrp="1"/>
          </p:cNvSpPr>
          <p:nvPr>
            <p:ph type="pic" sz="quarter" idx="13"/>
          </p:nvPr>
        </p:nvSpPr>
        <p:spPr>
          <a:xfrm>
            <a:off x="611561" y="2420888"/>
            <a:ext cx="8280920" cy="2879725"/>
          </a:xfrm>
          <a:prstGeom prst="rect">
            <a:avLst/>
          </a:prstGeom>
        </p:spPr>
        <p:txBody>
          <a:bodyPr/>
          <a:lstStyle>
            <a:lvl1pPr marL="0" indent="0">
              <a:buNone/>
              <a:defRPr>
                <a:latin typeface="Century Gothic" pitchFamily="34" charset="0"/>
              </a:defRPr>
            </a:lvl1pPr>
          </a:lstStyle>
          <a:p>
            <a:endParaRPr lang="en-AU" dirty="0"/>
          </a:p>
        </p:txBody>
      </p:sp>
      <p:sp>
        <p:nvSpPr>
          <p:cNvPr id="12" name="Text Placeholder 10"/>
          <p:cNvSpPr>
            <a:spLocks noGrp="1"/>
          </p:cNvSpPr>
          <p:nvPr>
            <p:ph type="body" sz="quarter" idx="14" hasCustomPrompt="1"/>
          </p:nvPr>
        </p:nvSpPr>
        <p:spPr>
          <a:xfrm>
            <a:off x="611560" y="5322912"/>
            <a:ext cx="8280920" cy="914400"/>
          </a:xfrm>
          <a:prstGeom prst="rect">
            <a:avLst/>
          </a:prstGeom>
        </p:spPr>
        <p:txBody>
          <a:bodyPr/>
          <a:lstStyle>
            <a:lvl1pPr marL="0" indent="0">
              <a:buNone/>
              <a:defRPr sz="2200" baseline="0">
                <a:solidFill>
                  <a:schemeClr val="tx1"/>
                </a:solidFill>
                <a:latin typeface="Century Gothic" pitchFamily="34" charset="0"/>
              </a:defRPr>
            </a:lvl1pPr>
          </a:lstStyle>
          <a:p>
            <a:pPr lvl="0"/>
            <a:r>
              <a:rPr lang="en-US" dirty="0"/>
              <a:t>Source</a:t>
            </a:r>
          </a:p>
        </p:txBody>
      </p:sp>
      <p:cxnSp>
        <p:nvCxnSpPr>
          <p:cNvPr id="13" name="Straight Connector 12"/>
          <p:cNvCxnSpPr/>
          <p:nvPr userDrawn="1"/>
        </p:nvCxnSpPr>
        <p:spPr>
          <a:xfrm flipV="1">
            <a:off x="683568" y="2047200"/>
            <a:ext cx="8208912"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5"/>
          </p:nvPr>
        </p:nvSpPr>
        <p:spPr/>
        <p:txBody>
          <a:bodyPr/>
          <a:lstStyle/>
          <a:p>
            <a:fld id="{BFBEA61F-7DC0-4901-9691-17FB722AF83A}" type="slidenum">
              <a:rPr lang="en-AU" smtClean="0"/>
              <a:pPr/>
              <a:t>‹#›</a:t>
            </a:fld>
            <a:endParaRPr lang="en-AU" dirty="0"/>
          </a:p>
        </p:txBody>
      </p:sp>
    </p:spTree>
    <p:extLst>
      <p:ext uri="{BB962C8B-B14F-4D97-AF65-F5344CB8AC3E}">
        <p14:creationId xmlns:p14="http://schemas.microsoft.com/office/powerpoint/2010/main" val="1230200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965325"/>
            <a:ext cx="8229600" cy="1143000"/>
          </a:xfrm>
          <a:prstGeom prst="rect">
            <a:avLst/>
          </a:prstGeom>
        </p:spPr>
        <p:txBody>
          <a:bodyPr/>
          <a:lstStyle/>
          <a:p>
            <a:r>
              <a:rPr lang="en-AU"/>
              <a:t>Click to edit Master title style</a:t>
            </a:r>
            <a:endParaRPr lang="en-US"/>
          </a:p>
        </p:txBody>
      </p:sp>
      <p:sp>
        <p:nvSpPr>
          <p:cNvPr id="3" name="Content Placeholder 2"/>
          <p:cNvSpPr>
            <a:spLocks noGrp="1"/>
          </p:cNvSpPr>
          <p:nvPr>
            <p:ph idx="1"/>
          </p:nvPr>
        </p:nvSpPr>
        <p:spPr>
          <a:xfrm>
            <a:off x="457200" y="3314700"/>
            <a:ext cx="8229600" cy="2811463"/>
          </a:xfrm>
          <a:prstGeom prst="rect">
            <a:avLst/>
          </a:prstGeo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DF2B04B5-FDF6-4F16-B535-B9CC3CB25ACA}" type="datetimeFigureOut">
              <a:rPr lang="en-US"/>
              <a:pPr>
                <a:defRPr/>
              </a:pPr>
              <a:t>12/9/2020</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F11EE6D-4880-4042-9DCF-0B9E5FAA2478}" type="slidenum">
              <a:rPr lang="en-US"/>
              <a:pPr>
                <a:defRPr/>
              </a:pPr>
              <a:t>‹#›</a:t>
            </a:fld>
            <a:endParaRPr lang="en-US"/>
          </a:p>
        </p:txBody>
      </p:sp>
    </p:spTree>
    <p:extLst>
      <p:ext uri="{BB962C8B-B14F-4D97-AF65-F5344CB8AC3E}">
        <p14:creationId xmlns:p14="http://schemas.microsoft.com/office/powerpoint/2010/main" val="2044555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a:prstGeom prst="rect">
            <a:avLst/>
          </a:prstGeom>
        </p:spPr>
        <p:txBody>
          <a:bodyPr/>
          <a:lstStyle/>
          <a:p>
            <a:r>
              <a:rPr lang="en-US"/>
              <a:t>Click to edit Master title style</a:t>
            </a:r>
            <a:endParaRPr lang="en-AU"/>
          </a:p>
        </p:txBody>
      </p:sp>
      <p:sp>
        <p:nvSpPr>
          <p:cNvPr id="3" name="Rectangle 4"/>
          <p:cNvSpPr>
            <a:spLocks noGrp="1" noChangeArrowheads="1"/>
          </p:cNvSpPr>
          <p:nvPr>
            <p:ph type="dt" sz="half" idx="10"/>
          </p:nvPr>
        </p:nvSpPr>
        <p:spPr>
          <a:xfrm>
            <a:off x="685800" y="6248400"/>
            <a:ext cx="1905000" cy="457200"/>
          </a:xfrm>
          <a:prstGeom prst="rect">
            <a:avLst/>
          </a:prstGeom>
          <a:ln/>
        </p:spPr>
        <p:txBody>
          <a:bodyPr/>
          <a:lstStyle>
            <a:lvl1pPr>
              <a:defRPr/>
            </a:lvl1pPr>
          </a:lstStyle>
          <a:p>
            <a:pPr>
              <a:defRPr/>
            </a:pPr>
            <a:endParaRPr lang="en-AU"/>
          </a:p>
        </p:txBody>
      </p:sp>
      <p:sp>
        <p:nvSpPr>
          <p:cNvPr id="4" name="Rectangle 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a:defRPr/>
            </a:pPr>
            <a:endParaRPr lang="en-AU"/>
          </a:p>
        </p:txBody>
      </p:sp>
      <p:sp>
        <p:nvSpPr>
          <p:cNvPr id="5" name="Rectangle 6"/>
          <p:cNvSpPr>
            <a:spLocks noGrp="1" noChangeArrowheads="1"/>
          </p:cNvSpPr>
          <p:nvPr>
            <p:ph type="sldNum" sz="quarter" idx="12"/>
          </p:nvPr>
        </p:nvSpPr>
        <p:spPr>
          <a:ln/>
        </p:spPr>
        <p:txBody>
          <a:bodyPr/>
          <a:lstStyle>
            <a:lvl1pPr>
              <a:defRPr/>
            </a:lvl1pPr>
          </a:lstStyle>
          <a:p>
            <a:pPr>
              <a:defRPr/>
            </a:pPr>
            <a:fld id="{DFD3B476-4C3E-4792-8EBD-55622B2DFC4B}" type="slidenum">
              <a:rPr lang="en-AU"/>
              <a:pPr>
                <a:defRPr/>
              </a:pPr>
              <a:t>‹#›</a:t>
            </a:fld>
            <a:endParaRPr lang="en-AU"/>
          </a:p>
        </p:txBody>
      </p:sp>
    </p:spTree>
    <p:extLst>
      <p:ext uri="{BB962C8B-B14F-4D97-AF65-F5344CB8AC3E}">
        <p14:creationId xmlns:p14="http://schemas.microsoft.com/office/powerpoint/2010/main" val="16247837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a:prstGeom prst="rect">
            <a:avLst/>
          </a:prstGeom>
        </p:spPr>
        <p:txBody>
          <a:bodyPr/>
          <a:lstStyle/>
          <a:p>
            <a:r>
              <a:rPr lang="en-US"/>
              <a:t>Click to edit Master title style</a:t>
            </a:r>
            <a:endParaRPr lang="en-AU"/>
          </a:p>
        </p:txBody>
      </p:sp>
      <p:sp>
        <p:nvSpPr>
          <p:cNvPr id="3" name="Content Placeholder 2"/>
          <p:cNvSpPr>
            <a:spLocks noGrp="1"/>
          </p:cNvSpPr>
          <p:nvPr>
            <p:ph sz="half" idx="1"/>
          </p:nvPr>
        </p:nvSpPr>
        <p:spPr>
          <a:xfrm>
            <a:off x="685800" y="19812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48200" y="19812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7"/>
          <p:cNvSpPr>
            <a:spLocks noGrp="1"/>
          </p:cNvSpPr>
          <p:nvPr>
            <p:ph type="sldNum" sz="quarter" idx="10"/>
          </p:nvPr>
        </p:nvSpPr>
        <p:spPr/>
        <p:txBody>
          <a:bodyPr/>
          <a:lstStyle/>
          <a:p>
            <a:fld id="{BFBEA61F-7DC0-4901-9691-17FB722AF83A}" type="slidenum">
              <a:rPr lang="en-AU" smtClean="0"/>
              <a:pPr/>
              <a:t>‹#›</a:t>
            </a:fld>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1.jpeg"/><Relationship Id="rId4" Type="http://schemas.openxmlformats.org/officeDocument/2006/relationships/slideLayout" Target="../slideLayouts/slideLayout6.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6" name="Rectangle 7"/>
          <p:cNvSpPr>
            <a:spLocks noChangeArrowheads="1"/>
          </p:cNvSpPr>
          <p:nvPr userDrawn="1"/>
        </p:nvSpPr>
        <p:spPr bwMode="auto">
          <a:xfrm>
            <a:off x="0" y="1"/>
            <a:ext cx="9144000" cy="1170980"/>
          </a:xfrm>
          <a:prstGeom prst="rect">
            <a:avLst/>
          </a:prstGeom>
          <a:solidFill>
            <a:srgbClr val="006699"/>
          </a:solidFill>
          <a:ln w="9525">
            <a:noFill/>
            <a:miter lim="800000"/>
            <a:headEnd/>
            <a:tailEnd/>
          </a:ln>
        </p:spPr>
        <p:txBody>
          <a:bodyPr wrap="none" anchor="ctr"/>
          <a:lstStyle/>
          <a:p>
            <a:pPr fontAlgn="base">
              <a:spcBef>
                <a:spcPct val="0"/>
              </a:spcBef>
              <a:spcAft>
                <a:spcPct val="0"/>
              </a:spcAft>
            </a:pPr>
            <a:endParaRPr lang="en-AU">
              <a:solidFill>
                <a:srgbClr val="000000"/>
              </a:solidFill>
              <a:latin typeface="Arial" charset="0"/>
              <a:cs typeface="Arial" charset="0"/>
            </a:endParaRPr>
          </a:p>
        </p:txBody>
      </p:sp>
      <p:pic>
        <p:nvPicPr>
          <p:cNvPr id="17" name="Picture 16" descr="farrellys_logo_RGB@190mm.jpg"/>
          <p:cNvPicPr>
            <a:picLocks noChangeAspect="1"/>
          </p:cNvPicPr>
          <p:nvPr userDrawn="1"/>
        </p:nvPicPr>
        <p:blipFill>
          <a:blip r:embed="rId4" cstate="print"/>
          <a:stretch>
            <a:fillRect/>
          </a:stretch>
        </p:blipFill>
        <p:spPr>
          <a:xfrm>
            <a:off x="8100396" y="186085"/>
            <a:ext cx="826813" cy="826087"/>
          </a:xfrm>
          <a:prstGeom prst="rect">
            <a:avLst/>
          </a:prstGeom>
          <a:ln>
            <a:solidFill>
              <a:schemeClr val="bg1"/>
            </a:solidFill>
          </a:ln>
        </p:spPr>
      </p:pic>
      <p:sp>
        <p:nvSpPr>
          <p:cNvPr id="18" name="Rectangle 7"/>
          <p:cNvSpPr>
            <a:spLocks noChangeArrowheads="1"/>
          </p:cNvSpPr>
          <p:nvPr userDrawn="1"/>
        </p:nvSpPr>
        <p:spPr bwMode="auto">
          <a:xfrm>
            <a:off x="0" y="3456384"/>
            <a:ext cx="9144000" cy="3401616"/>
          </a:xfrm>
          <a:prstGeom prst="rect">
            <a:avLst/>
          </a:prstGeom>
          <a:solidFill>
            <a:srgbClr val="336699"/>
          </a:solidFill>
          <a:ln w="9525">
            <a:noFill/>
            <a:miter lim="800000"/>
            <a:headEnd/>
            <a:tailEnd/>
          </a:ln>
        </p:spPr>
        <p:txBody>
          <a:bodyPr wrap="none" anchor="ctr"/>
          <a:lstStyle/>
          <a:p>
            <a:pPr fontAlgn="base">
              <a:spcBef>
                <a:spcPct val="0"/>
              </a:spcBef>
              <a:spcAft>
                <a:spcPct val="0"/>
              </a:spcAft>
            </a:pPr>
            <a:endParaRPr lang="en-AU">
              <a:solidFill>
                <a:srgbClr val="000000"/>
              </a:solidFill>
              <a:latin typeface="Arial" charset="0"/>
              <a:cs typeface="Arial" charset="0"/>
            </a:endParaRPr>
          </a:p>
        </p:txBody>
      </p:sp>
      <p:sp>
        <p:nvSpPr>
          <p:cNvPr id="19" name="Rectangle 7"/>
          <p:cNvSpPr>
            <a:spLocks noChangeArrowheads="1"/>
          </p:cNvSpPr>
          <p:nvPr userDrawn="1"/>
        </p:nvSpPr>
        <p:spPr bwMode="auto">
          <a:xfrm>
            <a:off x="2" y="6652686"/>
            <a:ext cx="7451725" cy="63500"/>
          </a:xfrm>
          <a:prstGeom prst="rect">
            <a:avLst/>
          </a:prstGeom>
          <a:solidFill>
            <a:schemeClr val="bg1"/>
          </a:solidFill>
          <a:ln w="9525">
            <a:noFill/>
            <a:miter lim="800000"/>
            <a:headEnd/>
            <a:tailEnd/>
          </a:ln>
        </p:spPr>
        <p:txBody>
          <a:bodyPr wrap="none" anchor="ctr"/>
          <a:lstStyle/>
          <a:p>
            <a:pPr algn="l" defTabSz="457200">
              <a:spcBef>
                <a:spcPct val="0"/>
              </a:spcBef>
              <a:defRPr/>
            </a:pPr>
            <a:endParaRPr lang="en-US" sz="1800">
              <a:solidFill>
                <a:prstClr val="white"/>
              </a:solidFill>
              <a:latin typeface="Arial" pitchFamily="34" charset="0"/>
            </a:endParaRPr>
          </a:p>
        </p:txBody>
      </p:sp>
      <p:sp>
        <p:nvSpPr>
          <p:cNvPr id="2" name="Slide Number Placeholder 1"/>
          <p:cNvSpPr>
            <a:spLocks noGrp="1"/>
          </p:cNvSpPr>
          <p:nvPr>
            <p:ph type="sldNum" sz="quarter" idx="4"/>
          </p:nvPr>
        </p:nvSpPr>
        <p:spPr>
          <a:xfrm>
            <a:off x="-9872" y="6521784"/>
            <a:ext cx="2133600" cy="363600"/>
          </a:xfrm>
          <a:prstGeom prst="rect">
            <a:avLst/>
          </a:prstGeom>
        </p:spPr>
        <p:txBody>
          <a:bodyPr vert="horz" lIns="91440" tIns="45720" rIns="91440" bIns="45720" rtlCol="0" anchor="ctr"/>
          <a:lstStyle>
            <a:lvl1pPr algn="l">
              <a:defRPr sz="1100" b="1">
                <a:solidFill>
                  <a:schemeClr val="tx1"/>
                </a:solidFill>
                <a:latin typeface="Century Gothic" pitchFamily="34" charset="0"/>
              </a:defRPr>
            </a:lvl1pPr>
          </a:lstStyle>
          <a:p>
            <a:fld id="{013C42DF-7E39-4383-BCF2-37CE1098B523}" type="slidenum">
              <a:rPr lang="en-AU" smtClean="0"/>
              <a:pPr/>
              <a:t>‹#›</a:t>
            </a:fld>
            <a:endParaRPr lang="en-AU"/>
          </a:p>
        </p:txBody>
      </p:sp>
      <p:grpSp>
        <p:nvGrpSpPr>
          <p:cNvPr id="9" name="Group 8">
            <a:extLst>
              <a:ext uri="{FF2B5EF4-FFF2-40B4-BE49-F238E27FC236}">
                <a16:creationId xmlns:a16="http://schemas.microsoft.com/office/drawing/2014/main" id="{4A947593-A468-4394-9362-F598A891199A}"/>
              </a:ext>
            </a:extLst>
          </p:cNvPr>
          <p:cNvGrpSpPr/>
          <p:nvPr userDrawn="1"/>
        </p:nvGrpSpPr>
        <p:grpSpPr>
          <a:xfrm>
            <a:off x="7187381" y="5877272"/>
            <a:ext cx="2139799" cy="1117356"/>
            <a:chOff x="7187381" y="5877272"/>
            <a:chExt cx="2139799" cy="1117356"/>
          </a:xfrm>
        </p:grpSpPr>
        <p:sp>
          <p:nvSpPr>
            <p:cNvPr id="10" name="TextBox 9">
              <a:extLst>
                <a:ext uri="{FF2B5EF4-FFF2-40B4-BE49-F238E27FC236}">
                  <a16:creationId xmlns:a16="http://schemas.microsoft.com/office/drawing/2014/main" id="{8380F0F8-0AD2-4F58-A74F-D0A17B71F151}"/>
                </a:ext>
              </a:extLst>
            </p:cNvPr>
            <p:cNvSpPr txBox="1"/>
            <p:nvPr userDrawn="1"/>
          </p:nvSpPr>
          <p:spPr>
            <a:xfrm>
              <a:off x="7436717" y="5877272"/>
              <a:ext cx="1630362" cy="223138"/>
            </a:xfrm>
            <a:prstGeom prst="rect">
              <a:avLst/>
            </a:prstGeom>
            <a:noFill/>
          </p:spPr>
          <p:txBody>
            <a:bodyPr wrap="square">
              <a:spAutoFit/>
            </a:bodyPr>
            <a:lstStyle/>
            <a:p>
              <a:pPr algn="l" defTabSz="457200">
                <a:spcBef>
                  <a:spcPct val="0"/>
                </a:spcBef>
                <a:defRPr/>
              </a:pPr>
              <a:r>
                <a:rPr lang="en-AU" sz="850" dirty="0">
                  <a:solidFill>
                    <a:schemeClr val="bg1"/>
                  </a:solidFill>
                  <a:latin typeface="Arial" pitchFamily="34" charset="0"/>
                </a:rPr>
                <a:t>Available exclusively through</a:t>
              </a:r>
            </a:p>
          </p:txBody>
        </p:sp>
        <p:pic>
          <p:nvPicPr>
            <p:cNvPr id="11" name="Picture 10">
              <a:extLst>
                <a:ext uri="{FF2B5EF4-FFF2-40B4-BE49-F238E27FC236}">
                  <a16:creationId xmlns:a16="http://schemas.microsoft.com/office/drawing/2014/main" id="{9593B608-D45D-47A9-946F-05C4E2BFB02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187381" y="5924728"/>
              <a:ext cx="2139799" cy="1069900"/>
            </a:xfrm>
            <a:prstGeom prst="rect">
              <a:avLst/>
            </a:prstGeom>
          </p:spPr>
        </p:pic>
      </p:grpSp>
    </p:spTree>
    <p:extLst>
      <p:ext uri="{BB962C8B-B14F-4D97-AF65-F5344CB8AC3E}">
        <p14:creationId xmlns:p14="http://schemas.microsoft.com/office/powerpoint/2010/main" val="942321215"/>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7"/>
          <p:cNvSpPr>
            <a:spLocks noChangeArrowheads="1"/>
          </p:cNvSpPr>
          <p:nvPr userDrawn="1"/>
        </p:nvSpPr>
        <p:spPr bwMode="auto">
          <a:xfrm>
            <a:off x="0" y="594980"/>
            <a:ext cx="9144000" cy="576000"/>
          </a:xfrm>
          <a:prstGeom prst="rect">
            <a:avLst/>
          </a:prstGeom>
          <a:solidFill>
            <a:srgbClr val="006699"/>
          </a:solidFill>
          <a:ln w="9525">
            <a:noFill/>
            <a:miter lim="800000"/>
            <a:headEnd/>
            <a:tailEnd/>
          </a:ln>
        </p:spPr>
        <p:txBody>
          <a:bodyPr wrap="none" anchor="ctr"/>
          <a:lstStyle/>
          <a:p>
            <a:pPr>
              <a:lnSpc>
                <a:spcPts val="3000"/>
              </a:lnSpc>
            </a:pPr>
            <a:endParaRPr lang="en-AU" sz="1800" b="1" dirty="0">
              <a:ln w="1270">
                <a:noFill/>
              </a:ln>
              <a:solidFill>
                <a:prstClr val="white"/>
              </a:solidFill>
              <a:latin typeface="Century Gothic" pitchFamily="34" charset="0"/>
              <a:cs typeface="Lucida Sans Unicode" pitchFamily="34" charset="0"/>
            </a:endParaRPr>
          </a:p>
        </p:txBody>
      </p:sp>
      <p:sp>
        <p:nvSpPr>
          <p:cNvPr id="8" name="Rectangle 7"/>
          <p:cNvSpPr>
            <a:spLocks noChangeArrowheads="1"/>
          </p:cNvSpPr>
          <p:nvPr userDrawn="1"/>
        </p:nvSpPr>
        <p:spPr bwMode="auto">
          <a:xfrm>
            <a:off x="0" y="6572848"/>
            <a:ext cx="9144000" cy="288000"/>
          </a:xfrm>
          <a:prstGeom prst="rect">
            <a:avLst/>
          </a:prstGeom>
          <a:solidFill>
            <a:srgbClr val="006699"/>
          </a:solidFill>
          <a:ln w="9525">
            <a:noFill/>
            <a:miter lim="800000"/>
            <a:headEnd/>
            <a:tailEnd/>
          </a:ln>
        </p:spPr>
        <p:txBody>
          <a:bodyPr wrap="none" anchor="ctr"/>
          <a:lstStyle/>
          <a:p>
            <a:pPr fontAlgn="base">
              <a:spcBef>
                <a:spcPct val="0"/>
              </a:spcBef>
              <a:spcAft>
                <a:spcPct val="0"/>
              </a:spcAft>
            </a:pPr>
            <a:endParaRPr lang="en-AU">
              <a:solidFill>
                <a:srgbClr val="000000"/>
              </a:solidFill>
              <a:latin typeface="Arial" charset="0"/>
              <a:cs typeface="Arial" charset="0"/>
            </a:endParaRPr>
          </a:p>
        </p:txBody>
      </p:sp>
      <p:pic>
        <p:nvPicPr>
          <p:cNvPr id="9" name="Picture 8" descr="farrellys_logo_RGB@190mm.jpg"/>
          <p:cNvPicPr>
            <a:picLocks noChangeAspect="1"/>
          </p:cNvPicPr>
          <p:nvPr userDrawn="1"/>
        </p:nvPicPr>
        <p:blipFill>
          <a:blip r:embed="rId10" cstate="print"/>
          <a:stretch>
            <a:fillRect/>
          </a:stretch>
        </p:blipFill>
        <p:spPr>
          <a:xfrm>
            <a:off x="8100394" y="186083"/>
            <a:ext cx="826813" cy="826087"/>
          </a:xfrm>
          <a:prstGeom prst="rect">
            <a:avLst/>
          </a:prstGeom>
          <a:ln>
            <a:solidFill>
              <a:schemeClr val="bg1"/>
            </a:solidFill>
          </a:ln>
        </p:spPr>
      </p:pic>
      <p:sp>
        <p:nvSpPr>
          <p:cNvPr id="2" name="Slide Number Placeholder 1"/>
          <p:cNvSpPr>
            <a:spLocks noGrp="1"/>
          </p:cNvSpPr>
          <p:nvPr>
            <p:ph type="sldNum" sz="quarter" idx="4"/>
          </p:nvPr>
        </p:nvSpPr>
        <p:spPr>
          <a:xfrm>
            <a:off x="-9872" y="6520259"/>
            <a:ext cx="2133600" cy="365125"/>
          </a:xfrm>
          <a:prstGeom prst="rect">
            <a:avLst/>
          </a:prstGeom>
        </p:spPr>
        <p:txBody>
          <a:bodyPr vert="horz" lIns="91440" tIns="45720" rIns="91440" bIns="45720" rtlCol="0" anchor="ctr"/>
          <a:lstStyle>
            <a:lvl1pPr algn="l">
              <a:defRPr sz="1100" b="1">
                <a:solidFill>
                  <a:schemeClr val="tx1"/>
                </a:solidFill>
                <a:latin typeface="Century Gothic" pitchFamily="34" charset="0"/>
              </a:defRPr>
            </a:lvl1pPr>
          </a:lstStyle>
          <a:p>
            <a:fld id="{BFBEA61F-7DC0-4901-9691-17FB722AF83A}" type="slidenum">
              <a:rPr lang="en-AU" smtClean="0"/>
              <a:pPr/>
              <a:t>‹#›</a:t>
            </a:fld>
            <a:endParaRPr lang="en-AU" dirty="0"/>
          </a:p>
        </p:txBody>
      </p:sp>
    </p:spTree>
    <p:extLst>
      <p:ext uri="{BB962C8B-B14F-4D97-AF65-F5344CB8AC3E}">
        <p14:creationId xmlns:p14="http://schemas.microsoft.com/office/powerpoint/2010/main" val="2295830228"/>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vmlDrawing" Target="../drawings/vmlDrawing7.vml"/><Relationship Id="rId5" Type="http://schemas.openxmlformats.org/officeDocument/2006/relationships/image" Target="../media/image9.emf"/><Relationship Id="rId4" Type="http://schemas.openxmlformats.org/officeDocument/2006/relationships/oleObject" Target="file:///C:\Users\tim\Dropbox\Shared%20Tim3%20Docs\Analysis\long%20term%20data.xls!Aust%20Equities!%5blong%20term%20data.xls%5dAust%20Equities%20Chart%2023"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image" Target="../media/image13.emf"/><Relationship Id="rId4" Type="http://schemas.openxmlformats.org/officeDocument/2006/relationships/oleObject" Target="file:///C:\Users\timfa\Dropbox\Shared%20Tim3%20Docs\Analysis\long%20term%20data.xls!US%20equities!%5blong%20term%20data.xls%5dUS%20equities%20Chart%208" TargetMode="Externa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vmlDrawing" Target="../drawings/vmlDrawing9.vml"/><Relationship Id="rId5" Type="http://schemas.openxmlformats.org/officeDocument/2006/relationships/image" Target="../media/image14.emf"/><Relationship Id="rId4" Type="http://schemas.openxmlformats.org/officeDocument/2006/relationships/oleObject" Target="file:///C:\Users\timfa\Dropbox\Shared%20Tim3%20Docs\Analysis\long%20term%20data.xls!Aust%20Equities!%5blong%20term%20data.xls%5dAust%20Equities%20Chart%2020-3"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file:///C:\Users\tim\Dropbox\Shared%20Tim3%20Docs\Analysis\long%20term%20data.xls!US%20equities!%5blong%20term%20data.xls%5dUS%20equities%20Chart%204-2"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image" Target="../media/image19.emf"/><Relationship Id="rId4" Type="http://schemas.openxmlformats.org/officeDocument/2006/relationships/oleObject" Target="file:///C:\Users\tim\Dropbox\Shared%20Tim3%20Docs\Analysis\Chart%20pack.xlsm!Equity%20charts!%5bChart%20pack.xlsm%5dEquity%20charts%20Chart%2021" TargetMode="Externa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image" Target="../media/image20.emf"/><Relationship Id="rId4" Type="http://schemas.openxmlformats.org/officeDocument/2006/relationships/oleObject" Target="file:///C:\Users\tim\Dropbox\Shared%20Tim3%20Docs\Analysis\long%20term%20data.xls!Aust%20Equities!%5blong%20term%20data.xls%5dAust%20Equities%20Chart%2019-1" TargetMode="Externa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vmlDrawing" Target="../drawings/vmlDrawing12.vml"/><Relationship Id="rId5" Type="http://schemas.openxmlformats.org/officeDocument/2006/relationships/image" Target="../media/image21.emf"/><Relationship Id="rId4" Type="http://schemas.openxmlformats.org/officeDocument/2006/relationships/oleObject" Target="file:///C:\Users\tim\Dropbox\Shared%20Tim3%20Docs\Analysis\long%20term%20data.xls!Aust%20Equities!%5blong%20term%20data.xls%5dAust%20Equities%20Chart%2019-1" TargetMode="Externa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image" Target="../media/image23.emf"/><Relationship Id="rId2" Type="http://schemas.openxmlformats.org/officeDocument/2006/relationships/slideLayout" Target="../slideLayouts/slideLayout9.xml"/><Relationship Id="rId1" Type="http://schemas.openxmlformats.org/officeDocument/2006/relationships/vmlDrawing" Target="../drawings/vmlDrawing13.vml"/><Relationship Id="rId6" Type="http://schemas.openxmlformats.org/officeDocument/2006/relationships/oleObject" Target="file:///C:\Users\timfa\Dropbox\Shared%20Tim3%20Docs\Strategy%20guide\client%20presentation.xls!Link!R75C2" TargetMode="External"/><Relationship Id="rId5" Type="http://schemas.openxmlformats.org/officeDocument/2006/relationships/image" Target="../media/image22.emf"/><Relationship Id="rId4" Type="http://schemas.openxmlformats.org/officeDocument/2006/relationships/oleObject" Target="file:///C:\Users\timfa\Dropbox\Shared%20Tim3%20Docs\Strategy%20guide\client%20presentation.xls!Link!R36C2:R43C8"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file:///C:\Users\tim\Dropbox\Shared%20Tim3%20Docs\Analysis\long%20term%20data.xls!US%20equities!%5blong%20term%20data.xls%5dUS%20equities%20Chart%204-1" TargetMode="Externa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8.xml"/><Relationship Id="rId1" Type="http://schemas.openxmlformats.org/officeDocument/2006/relationships/vmlDrawing" Target="../drawings/vmlDrawing14.vml"/><Relationship Id="rId5" Type="http://schemas.openxmlformats.org/officeDocument/2006/relationships/image" Target="../media/image24.emf"/><Relationship Id="rId4" Type="http://schemas.openxmlformats.org/officeDocument/2006/relationships/oleObject" Target="file:///C:\Users\timfa\Dropbox\Shared%20Tim3%20Docs\Analysis\sp-500%20eps%20master.xlsx!Charts!%5bsp-500%20eps%20master.xlsx%5dCharts%20Chart%2014" TargetMode="Externa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vmlDrawing" Target="../drawings/vmlDrawing15.vml"/><Relationship Id="rId5" Type="http://schemas.openxmlformats.org/officeDocument/2006/relationships/image" Target="../media/image25.emf"/><Relationship Id="rId4" Type="http://schemas.openxmlformats.org/officeDocument/2006/relationships/oleObject" Target="file:///C:\Users\tim\Dropbox\Shared%20Tim3%20Docs\Analysis\long%20term%20data.xls!US%20equities!%5blong%20term%20data.xls%5dUS%20equities%20Chart%201"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image" Target="../media/image29.emf"/><Relationship Id="rId2" Type="http://schemas.openxmlformats.org/officeDocument/2006/relationships/slideLayout" Target="../slideLayouts/slideLayout9.xml"/><Relationship Id="rId1" Type="http://schemas.openxmlformats.org/officeDocument/2006/relationships/vmlDrawing" Target="../drawings/vmlDrawing16.vml"/><Relationship Id="rId6" Type="http://schemas.openxmlformats.org/officeDocument/2006/relationships/oleObject" Target="file:///C:\Users\timfa\Dropbox\Shared%20Tim3%20Docs\Strategy%20guide\client%20presentation.xls!Link!R36C2:R43C8" TargetMode="External"/><Relationship Id="rId5" Type="http://schemas.openxmlformats.org/officeDocument/2006/relationships/image" Target="../media/image28.emf"/><Relationship Id="rId4" Type="http://schemas.openxmlformats.org/officeDocument/2006/relationships/oleObject" Target="file:///C:\Users\timfa\Dropbox\Shared%20Tim3%20Docs\Strategy%20guide\client%20presentation.xls!Link!R75C2" TargetMode="Externa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7" Type="http://schemas.openxmlformats.org/officeDocument/2006/relationships/image" Target="../media/image31.emf"/><Relationship Id="rId2" Type="http://schemas.openxmlformats.org/officeDocument/2006/relationships/slideLayout" Target="../slideLayouts/slideLayout9.xml"/><Relationship Id="rId1" Type="http://schemas.openxmlformats.org/officeDocument/2006/relationships/vmlDrawing" Target="../drawings/vmlDrawing17.vml"/><Relationship Id="rId6" Type="http://schemas.openxmlformats.org/officeDocument/2006/relationships/oleObject" Target="file:///C:\Users\timfa\Dropbox\Shared%20Tim3%20Docs\Strategy%20guide\client%20presentation.xls!Link!R36C2:R43C8" TargetMode="External"/><Relationship Id="rId5" Type="http://schemas.openxmlformats.org/officeDocument/2006/relationships/image" Target="../media/image30.emf"/><Relationship Id="rId4" Type="http://schemas.openxmlformats.org/officeDocument/2006/relationships/oleObject" Target="file:///C:\Users\timfa\Dropbox\Shared%20Tim3%20Docs\Strategy%20guide\client%20presentation.xls!Link!R75C2" TargetMode="Externa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image" Target="../media/image33.emf"/><Relationship Id="rId2" Type="http://schemas.openxmlformats.org/officeDocument/2006/relationships/slideLayout" Target="../slideLayouts/slideLayout9.xml"/><Relationship Id="rId1" Type="http://schemas.openxmlformats.org/officeDocument/2006/relationships/vmlDrawing" Target="../drawings/vmlDrawing18.vml"/><Relationship Id="rId6" Type="http://schemas.openxmlformats.org/officeDocument/2006/relationships/oleObject" Target="file:///C:\Users\timfa\Dropbox\Shared%20Tim3%20Docs\Strategy%20guide\client%20presentation.xls!Link!R36C2:R43C8" TargetMode="External"/><Relationship Id="rId5" Type="http://schemas.openxmlformats.org/officeDocument/2006/relationships/image" Target="../media/image32.emf"/><Relationship Id="rId4" Type="http://schemas.openxmlformats.org/officeDocument/2006/relationships/oleObject" Target="file:///C:\Users\timfa\Dropbox\Shared%20Tim3%20Docs\Strategy%20guide\client%20presentation.xls!Link!R75C2" TargetMode="Externa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vmlDrawing" Target="../drawings/vmlDrawing19.vml"/><Relationship Id="rId5" Type="http://schemas.openxmlformats.org/officeDocument/2006/relationships/image" Target="../media/image34.emf"/><Relationship Id="rId4" Type="http://schemas.openxmlformats.org/officeDocument/2006/relationships/oleObject" Target="file:///C:\Users\timfa\Dropbox\Shared%20Tim3%20Docs\Analysis\forecast%20returns%20and%20portfolios2.8.xlsx!Tipping%20Points!R13C11:R32C26" TargetMode="Externa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vmlDrawing" Target="../drawings/vmlDrawing20.vml"/><Relationship Id="rId5" Type="http://schemas.openxmlformats.org/officeDocument/2006/relationships/image" Target="../media/image35.emf"/><Relationship Id="rId4" Type="http://schemas.openxmlformats.org/officeDocument/2006/relationships/oleObject" Target="file:///C:\Users\timfa\Dropbox\Shared%20Tim3%20Docs\Analysis\forecast%20returns%20and%20portfolios2.8.xlsx!Tipping%20Points!R39C11:R59C26" TargetMode="Externa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5.emf"/><Relationship Id="rId4" Type="http://schemas.openxmlformats.org/officeDocument/2006/relationships/oleObject" Target="file:///C:\Users\tim\Dropbox\Shared%20Tim3%20Docs\Analysis\long%20term%20data.xls!US%20equities!%5blong%20term%20data.xls%5dUS%20equities%20Chart%204-6" TargetMode="Externa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7" Type="http://schemas.openxmlformats.org/officeDocument/2006/relationships/image" Target="../media/image37.emf"/><Relationship Id="rId2" Type="http://schemas.openxmlformats.org/officeDocument/2006/relationships/slideLayout" Target="../slideLayouts/slideLayout9.xml"/><Relationship Id="rId1" Type="http://schemas.openxmlformats.org/officeDocument/2006/relationships/vmlDrawing" Target="../drawings/vmlDrawing21.vml"/><Relationship Id="rId6" Type="http://schemas.openxmlformats.org/officeDocument/2006/relationships/oleObject" Target="file:///C:\Users\timfa\Dropbox\Shared%20Tim3%20Docs\Strategy%20guide\client%20presentation.xls!Link!R36C2:R43C8" TargetMode="External"/><Relationship Id="rId5" Type="http://schemas.openxmlformats.org/officeDocument/2006/relationships/image" Target="../media/image36.emf"/><Relationship Id="rId4" Type="http://schemas.openxmlformats.org/officeDocument/2006/relationships/oleObject" Target="file:///C:\Users\timfa\Dropbox\Shared%20Tim3%20Docs\Strategy%20guide\client%20presentation.xls!Link!R75C2" TargetMode="Externa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vmlDrawing" Target="../drawings/vmlDrawing22.vml"/><Relationship Id="rId5" Type="http://schemas.openxmlformats.org/officeDocument/2006/relationships/image" Target="../media/image38.emf"/><Relationship Id="rId4" Type="http://schemas.openxmlformats.org/officeDocument/2006/relationships/oleObject" Target="file:///C:\Users\timfa\Dropbox\Shared%20Tim3%20Docs\Analysis\Chart%20pack.xlsx!Charts%20bonds!%5bChart%20pack.xlsx%5dCharts%20bonds%20Chart%201" TargetMode="Externa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7" Type="http://schemas.openxmlformats.org/officeDocument/2006/relationships/image" Target="../media/image41.emf"/><Relationship Id="rId2" Type="http://schemas.openxmlformats.org/officeDocument/2006/relationships/slideLayout" Target="../slideLayouts/slideLayout9.xml"/><Relationship Id="rId1" Type="http://schemas.openxmlformats.org/officeDocument/2006/relationships/vmlDrawing" Target="../drawings/vmlDrawing23.vml"/><Relationship Id="rId6" Type="http://schemas.openxmlformats.org/officeDocument/2006/relationships/oleObject" Target="file:///C:\Users\timfa\Dropbox\Shared%20Tim3%20Docs\Strategy%20guide\client%20presentation.xls!Link!R36C2:R43C8" TargetMode="External"/><Relationship Id="rId5" Type="http://schemas.openxmlformats.org/officeDocument/2006/relationships/image" Target="../media/image40.emf"/><Relationship Id="rId4" Type="http://schemas.openxmlformats.org/officeDocument/2006/relationships/oleObject" Target="file:///C:\Users\timfa\Dropbox\Shared%20Tim3%20Docs\Strategy%20guide\client%20presentation.xls!Link!R75C2" TargetMode="Externa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vmlDrawing" Target="../drawings/vmlDrawing24.vml"/><Relationship Id="rId5" Type="http://schemas.openxmlformats.org/officeDocument/2006/relationships/image" Target="../media/image43.emf"/><Relationship Id="rId4" Type="http://schemas.openxmlformats.org/officeDocument/2006/relationships/oleObject" Target="file:///C:\Users\tim\Dropbox\Shared%20Tim3%20Docs\Strategy%20guide\Track%20record%20generator.xls!Summary!%5bTrack%20record%20generator.xls%5dSummary%20Chart%209" TargetMode="External"/></Relationships>
</file>

<file path=ppt/slides/_rels/slide59.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oleObject" Target="file:///C:\Users\tim\Dropbox\Shared%20Tim3%20Docs\Strategy%20guide\Track%20record%20generator.xls!Summary!%5bTrack%20record%20generator.xls%5dSummary%20Chart%209-3" TargetMode="External"/><Relationship Id="rId7" Type="http://schemas.openxmlformats.org/officeDocument/2006/relationships/oleObject" Target="file:///C:\Users\tim\Dropbox\Shared%20Tim3%20Docs\Strategy%20guide\Track%20record%20generator.xls!Summary!%5bTrack%20record%20generator.xls%5dSummary%20Chart%209-2" TargetMode="External"/><Relationship Id="rId2" Type="http://schemas.openxmlformats.org/officeDocument/2006/relationships/slideLayout" Target="../slideLayouts/slideLayout3.xml"/><Relationship Id="rId1" Type="http://schemas.openxmlformats.org/officeDocument/2006/relationships/vmlDrawing" Target="../drawings/vmlDrawing25.vml"/><Relationship Id="rId6" Type="http://schemas.openxmlformats.org/officeDocument/2006/relationships/image" Target="../media/image45.emf"/><Relationship Id="rId5" Type="http://schemas.openxmlformats.org/officeDocument/2006/relationships/oleObject" Target="file:///C:\Users\tim\Dropbox\Shared%20Tim3%20Docs\Strategy%20guide\Track%20record%20generator.xls!Summary!%5bTrack%20record%20generator.xls%5dSummary%20Chart%209-1" TargetMode="External"/><Relationship Id="rId10" Type="http://schemas.openxmlformats.org/officeDocument/2006/relationships/image" Target="../media/image47.emf"/><Relationship Id="rId4" Type="http://schemas.openxmlformats.org/officeDocument/2006/relationships/image" Target="../media/image44.emf"/><Relationship Id="rId9" Type="http://schemas.openxmlformats.org/officeDocument/2006/relationships/oleObject" Target="file:///C:\Users\tim\Dropbox\Shared%20Tim3%20Docs\Strategy%20guide\Track%20record%20generator.xls!Summary!%5bTrack%20record%20generator.xls%5dSummary%20Chart%209-4" TargetMode="Externa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6.emf"/><Relationship Id="rId4" Type="http://schemas.openxmlformats.org/officeDocument/2006/relationships/oleObject" Target="file:///C:\Users\timfa\Dropbox\Shared%20Tim3%20Docs\Analysis\japanese%20eps%20&amp;%20pes%201956%20to%202010.xls!Annual%20data!%5bjapanese%20eps%20&amp;%20pes%201956%20to%202010.xls%5dAnnual%20data%20Chart%2016-1" TargetMode="Externa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vmlDrawing" Target="../drawings/vmlDrawing26.vml"/><Relationship Id="rId5" Type="http://schemas.openxmlformats.org/officeDocument/2006/relationships/image" Target="../media/image48.emf"/><Relationship Id="rId4" Type="http://schemas.openxmlformats.org/officeDocument/2006/relationships/oleObject" Target="file:///C:\Users\timfa\Dropbox\Shared%20Tim3%20Docs\Strategy%20guide\Track%20record%20generator.xls!Summary!%5bTrack%20record%20generator.xls%5dSummary%20Chart%206" TargetMode="Externa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7.emf"/><Relationship Id="rId4" Type="http://schemas.openxmlformats.org/officeDocument/2006/relationships/oleObject" Target="file:///C:\Users\timfa\Dropbox\Shared%20Tim3%20Docs\Analysis\long%20term%20data.xls!US%20equities!%5blong%20term%20data.xls%5dUS%20equities%20Chart%207"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8.emf"/><Relationship Id="rId4" Type="http://schemas.openxmlformats.org/officeDocument/2006/relationships/oleObject" Target="file:///C:\Users\timfa\Dropbox\Shared%20Tim3%20Docs\Analysis\long%20term%20data.xls!Aust%20Equities!%5blong%20term%20data.xls%5dAust%20Equities%20Chart%2020-1"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Long Term Investing</a:t>
            </a:r>
          </a:p>
          <a:p>
            <a:r>
              <a:rPr lang="en-US" dirty="0"/>
              <a:t>December 2020</a:t>
            </a:r>
            <a:endParaRPr lang="en-AU" dirty="0"/>
          </a:p>
        </p:txBody>
      </p:sp>
      <p:sp>
        <p:nvSpPr>
          <p:cNvPr id="3" name="Text Placeholder 2"/>
          <p:cNvSpPr>
            <a:spLocks noGrp="1"/>
          </p:cNvSpPr>
          <p:nvPr>
            <p:ph type="body" sz="quarter" idx="11"/>
          </p:nvPr>
        </p:nvSpPr>
        <p:spPr/>
        <p:txBody>
          <a:bodyPr/>
          <a:lstStyle/>
          <a:p>
            <a:r>
              <a:rPr lang="en-US" dirty="0"/>
              <a:t>Tim Farrelly</a:t>
            </a:r>
            <a:endParaRPr lang="en-AU" dirty="0"/>
          </a:p>
        </p:txBody>
      </p:sp>
      <p:sp>
        <p:nvSpPr>
          <p:cNvPr id="5" name="Slide Number Placeholder 4"/>
          <p:cNvSpPr>
            <a:spLocks noGrp="1"/>
          </p:cNvSpPr>
          <p:nvPr>
            <p:ph type="sldNum" sz="quarter" idx="13"/>
          </p:nvPr>
        </p:nvSpPr>
        <p:spPr/>
        <p:txBody>
          <a:bodyPr/>
          <a:lstStyle/>
          <a:p>
            <a:fld id="{013C42DF-7E39-4383-BCF2-37CE1098B523}" type="slidenum">
              <a:rPr lang="en-AU" smtClean="0"/>
              <a:pPr/>
              <a:t>1</a:t>
            </a:fld>
            <a:endParaRPr lang="en-AU" dirty="0"/>
          </a:p>
        </p:txBody>
      </p:sp>
    </p:spTree>
    <p:extLst>
      <p:ext uri="{BB962C8B-B14F-4D97-AF65-F5344CB8AC3E}">
        <p14:creationId xmlns:p14="http://schemas.microsoft.com/office/powerpoint/2010/main" val="22141792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1CC53E5A-8B16-4107-8851-9244D2C12596}" type="slidenum">
              <a:rPr lang="en-AU"/>
              <a:pPr>
                <a:defRPr/>
              </a:pPr>
              <a:t>10</a:t>
            </a:fld>
            <a:endParaRPr lang="en-AU"/>
          </a:p>
        </p:txBody>
      </p:sp>
      <p:sp>
        <p:nvSpPr>
          <p:cNvPr id="12292" name="Rectangle 3"/>
          <p:cNvSpPr>
            <a:spLocks noGrp="1" noChangeArrowheads="1"/>
          </p:cNvSpPr>
          <p:nvPr>
            <p:ph type="body" idx="1"/>
          </p:nvPr>
        </p:nvSpPr>
        <p:spPr>
          <a:xfrm>
            <a:off x="539552" y="2132856"/>
            <a:ext cx="8229600" cy="2811463"/>
          </a:xfrm>
        </p:spPr>
        <p:txBody>
          <a:bodyPr/>
          <a:lstStyle/>
          <a:p>
            <a:pPr eaLnBrk="1" hangingPunct="1"/>
            <a:r>
              <a:rPr lang="en-US" sz="2400" dirty="0"/>
              <a:t>ABC company earns $1 profit per share</a:t>
            </a:r>
          </a:p>
          <a:p>
            <a:pPr eaLnBrk="1" hangingPunct="1"/>
            <a:r>
              <a:rPr lang="en-US" sz="2400" dirty="0"/>
              <a:t>The ABC share price is $16</a:t>
            </a:r>
          </a:p>
          <a:p>
            <a:pPr eaLnBrk="1" hangingPunct="1"/>
            <a:r>
              <a:rPr lang="en-US" sz="2400" dirty="0"/>
              <a:t>In this case the market pays 16 times earnings for ABC….a PE ratio of 16</a:t>
            </a:r>
          </a:p>
          <a:p>
            <a:pPr eaLnBrk="1" hangingPunct="1"/>
            <a:r>
              <a:rPr lang="en-US" sz="2400" dirty="0"/>
              <a:t>To increase the price ABC must increase it’s earnings or it’s PE</a:t>
            </a:r>
          </a:p>
        </p:txBody>
      </p:sp>
      <p:sp>
        <p:nvSpPr>
          <p:cNvPr id="6"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What is a share worth?</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0"/>
          </p:nvPr>
        </p:nvSpPr>
        <p:spPr>
          <a:xfrm>
            <a:off x="-9872" y="6520259"/>
            <a:ext cx="2133600" cy="365125"/>
          </a:xfrm>
        </p:spPr>
        <p:txBody>
          <a:bodyPr/>
          <a:lstStyle/>
          <a:p>
            <a:pPr>
              <a:defRPr/>
            </a:pPr>
            <a:fld id="{3B32F43F-65A7-4E78-BBE1-36EB2B3CD0D0}" type="slidenum">
              <a:rPr lang="en-AU"/>
              <a:pPr>
                <a:defRPr/>
              </a:pPr>
              <a:t>11</a:t>
            </a:fld>
            <a:endParaRPr lang="en-AU"/>
          </a:p>
        </p:txBody>
      </p:sp>
      <p:sp>
        <p:nvSpPr>
          <p:cNvPr id="13316" name="Rectangle 4"/>
          <p:cNvSpPr>
            <a:spLocks noGrp="1" noChangeArrowheads="1"/>
          </p:cNvSpPr>
          <p:nvPr>
            <p:ph type="body" sz="half" idx="1"/>
          </p:nvPr>
        </p:nvSpPr>
        <p:spPr/>
        <p:txBody>
          <a:bodyPr/>
          <a:lstStyle/>
          <a:p>
            <a:pPr eaLnBrk="1" hangingPunct="1"/>
            <a:endParaRPr lang="en-US" dirty="0"/>
          </a:p>
          <a:p>
            <a:pPr eaLnBrk="1" hangingPunct="1"/>
            <a:endParaRPr lang="en-AU" dirty="0"/>
          </a:p>
        </p:txBody>
      </p:sp>
      <p:sp>
        <p:nvSpPr>
          <p:cNvPr id="13317" name="Text Box 6"/>
          <p:cNvSpPr txBox="1">
            <a:spLocks noChangeArrowheads="1"/>
          </p:cNvSpPr>
          <p:nvPr/>
        </p:nvSpPr>
        <p:spPr bwMode="auto">
          <a:xfrm>
            <a:off x="1752600" y="2286000"/>
            <a:ext cx="5334000" cy="3084513"/>
          </a:xfrm>
          <a:prstGeom prst="rect">
            <a:avLst/>
          </a:prstGeom>
          <a:noFill/>
          <a:ln w="9525">
            <a:noFill/>
            <a:miter lim="800000"/>
            <a:headEnd/>
            <a:tailEnd/>
          </a:ln>
        </p:spPr>
        <p:txBody>
          <a:bodyPr>
            <a:spAutoFit/>
          </a:bodyPr>
          <a:lstStyle/>
          <a:p>
            <a:pPr>
              <a:spcBef>
                <a:spcPct val="50000"/>
              </a:spcBef>
            </a:pPr>
            <a:r>
              <a:rPr lang="en-US" sz="2800" b="1" dirty="0">
                <a:latin typeface="Century Gothic" pitchFamily="34" charset="0"/>
              </a:rPr>
              <a:t>Income or dividends</a:t>
            </a:r>
          </a:p>
          <a:p>
            <a:pPr>
              <a:spcBef>
                <a:spcPct val="50000"/>
              </a:spcBef>
            </a:pPr>
            <a:r>
              <a:rPr lang="en-US" sz="2800" b="1" dirty="0">
                <a:latin typeface="Century Gothic" pitchFamily="34" charset="0"/>
              </a:rPr>
              <a:t>+</a:t>
            </a:r>
          </a:p>
          <a:p>
            <a:pPr>
              <a:spcBef>
                <a:spcPct val="50000"/>
              </a:spcBef>
            </a:pPr>
            <a:r>
              <a:rPr lang="en-US" sz="2800" b="1" dirty="0">
                <a:latin typeface="Century Gothic" pitchFamily="34" charset="0"/>
              </a:rPr>
              <a:t>Growth in profits</a:t>
            </a:r>
          </a:p>
          <a:p>
            <a:pPr>
              <a:spcBef>
                <a:spcPct val="50000"/>
              </a:spcBef>
            </a:pPr>
            <a:r>
              <a:rPr lang="en-US" sz="2800" b="1" dirty="0">
                <a:latin typeface="Century Gothic" pitchFamily="34" charset="0"/>
              </a:rPr>
              <a:t>+</a:t>
            </a:r>
          </a:p>
          <a:p>
            <a:pPr>
              <a:spcBef>
                <a:spcPct val="50000"/>
              </a:spcBef>
            </a:pPr>
            <a:r>
              <a:rPr lang="en-US" sz="2800" b="1" dirty="0">
                <a:latin typeface="Century Gothic" pitchFamily="34" charset="0"/>
              </a:rPr>
              <a:t>Changes in sentiment</a:t>
            </a:r>
            <a:endParaRPr lang="en-AU" sz="2800" b="1" dirty="0">
              <a:latin typeface="Century Gothic" pitchFamily="34" charset="0"/>
            </a:endParaRPr>
          </a:p>
        </p:txBody>
      </p:sp>
      <p:sp>
        <p:nvSpPr>
          <p:cNvPr id="8"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Where do returns come from?</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6"/>
          <p:cNvSpPr>
            <a:spLocks noGrp="1"/>
          </p:cNvSpPr>
          <p:nvPr>
            <p:ph type="sldNum" sz="quarter" idx="10"/>
          </p:nvPr>
        </p:nvSpPr>
        <p:spPr>
          <a:xfrm>
            <a:off x="-9872" y="6520259"/>
            <a:ext cx="2133600" cy="365125"/>
          </a:xfrm>
        </p:spPr>
        <p:txBody>
          <a:bodyPr/>
          <a:lstStyle/>
          <a:p>
            <a:pPr>
              <a:defRPr/>
            </a:pPr>
            <a:fld id="{44EDAA5D-C344-4998-A222-DF25A603011E}" type="slidenum">
              <a:rPr lang="en-AU"/>
              <a:pPr>
                <a:defRPr/>
              </a:pPr>
              <a:t>12</a:t>
            </a:fld>
            <a:endParaRPr lang="en-AU"/>
          </a:p>
        </p:txBody>
      </p:sp>
      <p:sp>
        <p:nvSpPr>
          <p:cNvPr id="14340" name="Rectangle 3"/>
          <p:cNvSpPr>
            <a:spLocks noGrp="1" noChangeArrowheads="1"/>
          </p:cNvSpPr>
          <p:nvPr>
            <p:ph type="body" sz="half" idx="1"/>
          </p:nvPr>
        </p:nvSpPr>
        <p:spPr/>
        <p:txBody>
          <a:bodyPr/>
          <a:lstStyle/>
          <a:p>
            <a:pPr eaLnBrk="1" hangingPunct="1"/>
            <a:endParaRPr lang="en-US"/>
          </a:p>
          <a:p>
            <a:pPr eaLnBrk="1" hangingPunct="1"/>
            <a:endParaRPr lang="en-AU"/>
          </a:p>
        </p:txBody>
      </p:sp>
      <p:sp>
        <p:nvSpPr>
          <p:cNvPr id="14341" name="Text Box 4"/>
          <p:cNvSpPr txBox="1">
            <a:spLocks noChangeArrowheads="1"/>
          </p:cNvSpPr>
          <p:nvPr/>
        </p:nvSpPr>
        <p:spPr bwMode="auto">
          <a:xfrm>
            <a:off x="611188" y="2349500"/>
            <a:ext cx="5334000" cy="3084513"/>
          </a:xfrm>
          <a:prstGeom prst="rect">
            <a:avLst/>
          </a:prstGeom>
          <a:noFill/>
          <a:ln w="9525">
            <a:noFill/>
            <a:miter lim="800000"/>
            <a:headEnd/>
            <a:tailEnd/>
          </a:ln>
        </p:spPr>
        <p:txBody>
          <a:bodyPr>
            <a:spAutoFit/>
          </a:bodyPr>
          <a:lstStyle/>
          <a:p>
            <a:pPr>
              <a:spcBef>
                <a:spcPct val="50000"/>
              </a:spcBef>
            </a:pPr>
            <a:r>
              <a:rPr lang="en-US" sz="2800" b="1" dirty="0">
                <a:solidFill>
                  <a:schemeClr val="accent1">
                    <a:lumMod val="75000"/>
                  </a:schemeClr>
                </a:solidFill>
                <a:latin typeface="Century Gothic" pitchFamily="34" charset="0"/>
              </a:rPr>
              <a:t>Income or dividends</a:t>
            </a:r>
          </a:p>
          <a:p>
            <a:pPr>
              <a:spcBef>
                <a:spcPct val="50000"/>
              </a:spcBef>
            </a:pPr>
            <a:r>
              <a:rPr lang="en-US" sz="2800" b="1" dirty="0">
                <a:solidFill>
                  <a:schemeClr val="accent1">
                    <a:lumMod val="75000"/>
                  </a:schemeClr>
                </a:solidFill>
                <a:latin typeface="Century Gothic" pitchFamily="34" charset="0"/>
              </a:rPr>
              <a:t>+</a:t>
            </a:r>
          </a:p>
          <a:p>
            <a:pPr>
              <a:spcBef>
                <a:spcPct val="50000"/>
              </a:spcBef>
            </a:pPr>
            <a:r>
              <a:rPr lang="en-US" sz="2800" b="1" dirty="0">
                <a:solidFill>
                  <a:schemeClr val="accent1">
                    <a:lumMod val="75000"/>
                  </a:schemeClr>
                </a:solidFill>
                <a:latin typeface="Century Gothic" pitchFamily="34" charset="0"/>
              </a:rPr>
              <a:t>Growth in profits</a:t>
            </a:r>
          </a:p>
          <a:p>
            <a:pPr>
              <a:spcBef>
                <a:spcPct val="50000"/>
              </a:spcBef>
            </a:pPr>
            <a:r>
              <a:rPr lang="en-US" sz="2800" b="1" dirty="0">
                <a:latin typeface="Century Gothic" pitchFamily="34" charset="0"/>
              </a:rPr>
              <a:t>+</a:t>
            </a:r>
          </a:p>
          <a:p>
            <a:pPr>
              <a:spcBef>
                <a:spcPct val="50000"/>
              </a:spcBef>
            </a:pPr>
            <a:r>
              <a:rPr lang="en-US" sz="2800" dirty="0">
                <a:latin typeface="Century Gothic" pitchFamily="34" charset="0"/>
              </a:rPr>
              <a:t>Changes in sentiment</a:t>
            </a:r>
            <a:endParaRPr lang="en-AU" sz="2800" dirty="0">
              <a:latin typeface="Century Gothic" pitchFamily="34" charset="0"/>
            </a:endParaRPr>
          </a:p>
        </p:txBody>
      </p:sp>
      <p:sp>
        <p:nvSpPr>
          <p:cNvPr id="14342" name="Text Box 5"/>
          <p:cNvSpPr txBox="1">
            <a:spLocks noChangeArrowheads="1"/>
          </p:cNvSpPr>
          <p:nvPr/>
        </p:nvSpPr>
        <p:spPr bwMode="auto">
          <a:xfrm>
            <a:off x="6084888" y="2997200"/>
            <a:ext cx="2670175" cy="519113"/>
          </a:xfrm>
          <a:prstGeom prst="rect">
            <a:avLst/>
          </a:prstGeom>
          <a:noFill/>
          <a:ln w="9525">
            <a:noFill/>
            <a:miter lim="800000"/>
            <a:headEnd/>
            <a:tailEnd/>
          </a:ln>
        </p:spPr>
        <p:txBody>
          <a:bodyPr>
            <a:spAutoFit/>
          </a:bodyPr>
          <a:lstStyle/>
          <a:p>
            <a:pPr>
              <a:spcBef>
                <a:spcPct val="50000"/>
              </a:spcBef>
            </a:pPr>
            <a:r>
              <a:rPr lang="en-US" sz="2800" b="1" dirty="0">
                <a:solidFill>
                  <a:schemeClr val="accent1">
                    <a:lumMod val="75000"/>
                  </a:schemeClr>
                </a:solidFill>
                <a:latin typeface="Century Gothic" pitchFamily="34" charset="0"/>
              </a:rPr>
              <a:t>Fundamentals</a:t>
            </a:r>
          </a:p>
        </p:txBody>
      </p:sp>
      <p:sp>
        <p:nvSpPr>
          <p:cNvPr id="10"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Where do returns come from?</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6"/>
          <p:cNvSpPr>
            <a:spLocks noGrp="1"/>
          </p:cNvSpPr>
          <p:nvPr>
            <p:ph type="sldNum" sz="quarter" idx="10"/>
          </p:nvPr>
        </p:nvSpPr>
        <p:spPr>
          <a:xfrm>
            <a:off x="-9872" y="6520259"/>
            <a:ext cx="2133600" cy="365125"/>
          </a:xfrm>
        </p:spPr>
        <p:txBody>
          <a:bodyPr/>
          <a:lstStyle/>
          <a:p>
            <a:pPr>
              <a:defRPr/>
            </a:pPr>
            <a:fld id="{092FB2CA-F206-417D-85C6-C84215BE784D}" type="slidenum">
              <a:rPr lang="en-AU"/>
              <a:pPr>
                <a:defRPr/>
              </a:pPr>
              <a:t>13</a:t>
            </a:fld>
            <a:endParaRPr lang="en-AU"/>
          </a:p>
        </p:txBody>
      </p:sp>
      <p:sp>
        <p:nvSpPr>
          <p:cNvPr id="15364" name="Rectangle 3"/>
          <p:cNvSpPr>
            <a:spLocks noGrp="1" noChangeArrowheads="1"/>
          </p:cNvSpPr>
          <p:nvPr>
            <p:ph type="body" sz="half" idx="1"/>
          </p:nvPr>
        </p:nvSpPr>
        <p:spPr/>
        <p:txBody>
          <a:bodyPr/>
          <a:lstStyle/>
          <a:p>
            <a:pPr eaLnBrk="1" hangingPunct="1"/>
            <a:endParaRPr lang="en-US"/>
          </a:p>
          <a:p>
            <a:pPr eaLnBrk="1" hangingPunct="1"/>
            <a:endParaRPr lang="en-AU"/>
          </a:p>
        </p:txBody>
      </p:sp>
      <p:sp>
        <p:nvSpPr>
          <p:cNvPr id="15365" name="Text Box 4"/>
          <p:cNvSpPr txBox="1">
            <a:spLocks noChangeArrowheads="1"/>
          </p:cNvSpPr>
          <p:nvPr/>
        </p:nvSpPr>
        <p:spPr bwMode="auto">
          <a:xfrm>
            <a:off x="611188" y="2349500"/>
            <a:ext cx="5334000" cy="3084513"/>
          </a:xfrm>
          <a:prstGeom prst="rect">
            <a:avLst/>
          </a:prstGeom>
          <a:noFill/>
          <a:ln w="9525">
            <a:noFill/>
            <a:miter lim="800000"/>
            <a:headEnd/>
            <a:tailEnd/>
          </a:ln>
        </p:spPr>
        <p:txBody>
          <a:bodyPr>
            <a:spAutoFit/>
          </a:bodyPr>
          <a:lstStyle/>
          <a:p>
            <a:pPr>
              <a:spcBef>
                <a:spcPct val="50000"/>
              </a:spcBef>
            </a:pPr>
            <a:r>
              <a:rPr lang="en-US" sz="2800">
                <a:latin typeface="Century Gothic" pitchFamily="34" charset="0"/>
              </a:rPr>
              <a:t>Income or dividends</a:t>
            </a:r>
          </a:p>
          <a:p>
            <a:pPr>
              <a:spcBef>
                <a:spcPct val="50000"/>
              </a:spcBef>
            </a:pPr>
            <a:r>
              <a:rPr lang="en-US" sz="2800">
                <a:latin typeface="Century Gothic" pitchFamily="34" charset="0"/>
              </a:rPr>
              <a:t>+</a:t>
            </a:r>
          </a:p>
          <a:p>
            <a:pPr>
              <a:spcBef>
                <a:spcPct val="50000"/>
              </a:spcBef>
            </a:pPr>
            <a:r>
              <a:rPr lang="en-US" sz="2800">
                <a:latin typeface="Century Gothic" pitchFamily="34" charset="0"/>
              </a:rPr>
              <a:t>Growth in profits</a:t>
            </a:r>
          </a:p>
          <a:p>
            <a:pPr>
              <a:spcBef>
                <a:spcPct val="50000"/>
              </a:spcBef>
            </a:pPr>
            <a:r>
              <a:rPr lang="en-US" sz="2800" b="1">
                <a:latin typeface="Century Gothic" pitchFamily="34" charset="0"/>
              </a:rPr>
              <a:t>+</a:t>
            </a:r>
          </a:p>
          <a:p>
            <a:pPr>
              <a:spcBef>
                <a:spcPct val="50000"/>
              </a:spcBef>
            </a:pPr>
            <a:r>
              <a:rPr lang="en-US" sz="2800" b="1">
                <a:solidFill>
                  <a:srgbClr val="FF0000"/>
                </a:solidFill>
                <a:latin typeface="Century Gothic" pitchFamily="34" charset="0"/>
              </a:rPr>
              <a:t>Changes in sentiment</a:t>
            </a:r>
            <a:endParaRPr lang="en-AU" sz="2800" b="1">
              <a:solidFill>
                <a:srgbClr val="FF0000"/>
              </a:solidFill>
              <a:latin typeface="Century Gothic" pitchFamily="34" charset="0"/>
            </a:endParaRPr>
          </a:p>
        </p:txBody>
      </p:sp>
      <p:sp>
        <p:nvSpPr>
          <p:cNvPr id="15366" name="Text Box 5"/>
          <p:cNvSpPr txBox="1">
            <a:spLocks noChangeArrowheads="1"/>
          </p:cNvSpPr>
          <p:nvPr/>
        </p:nvSpPr>
        <p:spPr bwMode="auto">
          <a:xfrm>
            <a:off x="6084888" y="4941888"/>
            <a:ext cx="2670175" cy="519112"/>
          </a:xfrm>
          <a:prstGeom prst="rect">
            <a:avLst/>
          </a:prstGeom>
          <a:noFill/>
          <a:ln w="9525">
            <a:noFill/>
            <a:miter lim="800000"/>
            <a:headEnd/>
            <a:tailEnd/>
          </a:ln>
        </p:spPr>
        <p:txBody>
          <a:bodyPr>
            <a:spAutoFit/>
          </a:bodyPr>
          <a:lstStyle/>
          <a:p>
            <a:pPr>
              <a:spcBef>
                <a:spcPct val="50000"/>
              </a:spcBef>
            </a:pPr>
            <a:r>
              <a:rPr lang="en-US" sz="2800" b="1">
                <a:solidFill>
                  <a:srgbClr val="FF0000"/>
                </a:solidFill>
                <a:latin typeface="Century Gothic" pitchFamily="34" charset="0"/>
              </a:rPr>
              <a:t>Sentiment</a:t>
            </a:r>
          </a:p>
        </p:txBody>
      </p:sp>
      <p:sp>
        <p:nvSpPr>
          <p:cNvPr id="9"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Where do returns come from?</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lide Number Placeholder 6"/>
          <p:cNvSpPr>
            <a:spLocks noGrp="1"/>
          </p:cNvSpPr>
          <p:nvPr>
            <p:ph type="sldNum" sz="quarter" idx="10"/>
          </p:nvPr>
        </p:nvSpPr>
        <p:spPr>
          <a:xfrm>
            <a:off x="-9872" y="6520259"/>
            <a:ext cx="2133600" cy="365125"/>
          </a:xfrm>
        </p:spPr>
        <p:txBody>
          <a:bodyPr/>
          <a:lstStyle/>
          <a:p>
            <a:pPr>
              <a:defRPr/>
            </a:pPr>
            <a:fld id="{17559968-2AEC-4721-B187-D9C949ED278D}" type="slidenum">
              <a:rPr lang="en-AU"/>
              <a:pPr>
                <a:defRPr/>
              </a:pPr>
              <a:t>14</a:t>
            </a:fld>
            <a:endParaRPr lang="en-AU"/>
          </a:p>
        </p:txBody>
      </p:sp>
      <p:sp>
        <p:nvSpPr>
          <p:cNvPr id="16388" name="Text Box 3"/>
          <p:cNvSpPr txBox="1">
            <a:spLocks noChangeArrowheads="1"/>
          </p:cNvSpPr>
          <p:nvPr/>
        </p:nvSpPr>
        <p:spPr bwMode="auto">
          <a:xfrm>
            <a:off x="4648200" y="2362200"/>
            <a:ext cx="1295400" cy="369332"/>
          </a:xfrm>
          <a:prstGeom prst="rect">
            <a:avLst/>
          </a:prstGeom>
          <a:noFill/>
          <a:ln w="9525">
            <a:noFill/>
            <a:miter lim="800000"/>
            <a:headEnd/>
            <a:tailEnd/>
          </a:ln>
        </p:spPr>
        <p:txBody>
          <a:bodyPr>
            <a:spAutoFit/>
          </a:bodyPr>
          <a:lstStyle/>
          <a:p>
            <a:pPr algn="l">
              <a:spcBef>
                <a:spcPct val="50000"/>
              </a:spcBef>
            </a:pPr>
            <a:r>
              <a:rPr lang="en-US" b="1" dirty="0">
                <a:solidFill>
                  <a:schemeClr val="accent1">
                    <a:lumMod val="75000"/>
                  </a:schemeClr>
                </a:solidFill>
                <a:latin typeface="Century Gothic" pitchFamily="34" charset="0"/>
              </a:rPr>
              <a:t> 4%pa</a:t>
            </a:r>
            <a:endParaRPr lang="en-AU" b="1" dirty="0">
              <a:solidFill>
                <a:schemeClr val="accent1">
                  <a:lumMod val="75000"/>
                </a:schemeClr>
              </a:solidFill>
              <a:latin typeface="Century Gothic" pitchFamily="34" charset="0"/>
            </a:endParaRPr>
          </a:p>
        </p:txBody>
      </p:sp>
      <p:sp>
        <p:nvSpPr>
          <p:cNvPr id="16389" name="Text Box 4"/>
          <p:cNvSpPr txBox="1">
            <a:spLocks noChangeArrowheads="1"/>
          </p:cNvSpPr>
          <p:nvPr/>
        </p:nvSpPr>
        <p:spPr bwMode="auto">
          <a:xfrm>
            <a:off x="4876800" y="5943600"/>
            <a:ext cx="990600" cy="457200"/>
          </a:xfrm>
          <a:prstGeom prst="rect">
            <a:avLst/>
          </a:prstGeom>
          <a:noFill/>
          <a:ln w="9525">
            <a:noFill/>
            <a:miter lim="800000"/>
            <a:headEnd/>
            <a:tailEnd/>
          </a:ln>
        </p:spPr>
        <p:txBody>
          <a:bodyPr>
            <a:spAutoFit/>
          </a:bodyPr>
          <a:lstStyle/>
          <a:p>
            <a:pPr algn="l"/>
            <a:endParaRPr lang="en-US"/>
          </a:p>
        </p:txBody>
      </p:sp>
      <p:sp>
        <p:nvSpPr>
          <p:cNvPr id="16390" name="Line 5"/>
          <p:cNvSpPr>
            <a:spLocks noChangeShapeType="1"/>
          </p:cNvSpPr>
          <p:nvPr/>
        </p:nvSpPr>
        <p:spPr bwMode="auto">
          <a:xfrm>
            <a:off x="4648200" y="5867400"/>
            <a:ext cx="1219200" cy="0"/>
          </a:xfrm>
          <a:prstGeom prst="line">
            <a:avLst/>
          </a:prstGeom>
          <a:noFill/>
          <a:ln w="38100">
            <a:solidFill>
              <a:schemeClr val="tx1"/>
            </a:solidFill>
            <a:round/>
            <a:headEnd/>
            <a:tailEnd/>
          </a:ln>
        </p:spPr>
        <p:txBody>
          <a:bodyPr/>
          <a:lstStyle/>
          <a:p>
            <a:endParaRPr lang="en-AU"/>
          </a:p>
        </p:txBody>
      </p:sp>
      <p:sp>
        <p:nvSpPr>
          <p:cNvPr id="16391" name="Line 6"/>
          <p:cNvSpPr>
            <a:spLocks noChangeShapeType="1"/>
          </p:cNvSpPr>
          <p:nvPr/>
        </p:nvSpPr>
        <p:spPr bwMode="auto">
          <a:xfrm>
            <a:off x="6400800" y="5867400"/>
            <a:ext cx="1447800" cy="0"/>
          </a:xfrm>
          <a:prstGeom prst="line">
            <a:avLst/>
          </a:prstGeom>
          <a:noFill/>
          <a:ln w="38100">
            <a:solidFill>
              <a:schemeClr val="tx1"/>
            </a:solidFill>
            <a:round/>
            <a:headEnd/>
            <a:tailEnd/>
          </a:ln>
        </p:spPr>
        <p:txBody>
          <a:bodyPr/>
          <a:lstStyle/>
          <a:p>
            <a:endParaRPr lang="en-AU"/>
          </a:p>
        </p:txBody>
      </p:sp>
      <p:grpSp>
        <p:nvGrpSpPr>
          <p:cNvPr id="2" name="Group 7"/>
          <p:cNvGrpSpPr>
            <a:grpSpLocks/>
          </p:cNvGrpSpPr>
          <p:nvPr/>
        </p:nvGrpSpPr>
        <p:grpSpPr bwMode="auto">
          <a:xfrm>
            <a:off x="533400" y="1371600"/>
            <a:ext cx="7848600" cy="4906963"/>
            <a:chOff x="384" y="1152"/>
            <a:chExt cx="4896" cy="2806"/>
          </a:xfrm>
        </p:grpSpPr>
        <p:sp>
          <p:nvSpPr>
            <p:cNvPr id="16393" name="Text Box 8"/>
            <p:cNvSpPr txBox="1">
              <a:spLocks noChangeArrowheads="1"/>
            </p:cNvSpPr>
            <p:nvPr/>
          </p:nvSpPr>
          <p:spPr bwMode="auto">
            <a:xfrm>
              <a:off x="432" y="1152"/>
              <a:ext cx="3545" cy="261"/>
            </a:xfrm>
            <a:prstGeom prst="rect">
              <a:avLst/>
            </a:prstGeom>
            <a:noFill/>
            <a:ln w="9525">
              <a:noFill/>
              <a:miter lim="800000"/>
              <a:headEnd/>
              <a:tailEnd/>
            </a:ln>
          </p:spPr>
          <p:txBody>
            <a:bodyPr wrap="none">
              <a:spAutoFit/>
            </a:bodyPr>
            <a:lstStyle/>
            <a:p>
              <a:pPr algn="l"/>
              <a:r>
                <a:rPr lang="en-US" b="1">
                  <a:latin typeface="Century Gothic" pitchFamily="34" charset="0"/>
                </a:rPr>
                <a:t>EPS         PE       Price         Contribution</a:t>
              </a:r>
              <a:endParaRPr lang="en-AU" b="1">
                <a:latin typeface="Century Gothic" pitchFamily="34" charset="0"/>
              </a:endParaRPr>
            </a:p>
          </p:txBody>
        </p:sp>
        <p:grpSp>
          <p:nvGrpSpPr>
            <p:cNvPr id="3" name="Group 9"/>
            <p:cNvGrpSpPr>
              <a:grpSpLocks/>
            </p:cNvGrpSpPr>
            <p:nvPr/>
          </p:nvGrpSpPr>
          <p:grpSpPr bwMode="auto">
            <a:xfrm>
              <a:off x="384" y="2016"/>
              <a:ext cx="3408" cy="1609"/>
              <a:chOff x="768" y="1536"/>
              <a:chExt cx="3408" cy="1609"/>
            </a:xfrm>
          </p:grpSpPr>
          <p:sp>
            <p:nvSpPr>
              <p:cNvPr id="16402" name="Text Box 10"/>
              <p:cNvSpPr txBox="1">
                <a:spLocks noChangeArrowheads="1"/>
              </p:cNvSpPr>
              <p:nvPr/>
            </p:nvSpPr>
            <p:spPr bwMode="auto">
              <a:xfrm>
                <a:off x="768" y="1536"/>
                <a:ext cx="2005" cy="261"/>
              </a:xfrm>
              <a:prstGeom prst="rect">
                <a:avLst/>
              </a:prstGeom>
              <a:noFill/>
              <a:ln w="25400">
                <a:noFill/>
                <a:miter lim="800000"/>
                <a:headEnd/>
                <a:tailEnd/>
              </a:ln>
            </p:spPr>
            <p:txBody>
              <a:bodyPr wrap="none">
                <a:spAutoFit/>
              </a:bodyPr>
              <a:lstStyle/>
              <a:p>
                <a:pPr algn="l"/>
                <a:r>
                  <a:rPr lang="en-US">
                    <a:latin typeface="Century Gothic" pitchFamily="34" charset="0"/>
                  </a:rPr>
                  <a:t>$1.00       16     $16.00</a:t>
                </a:r>
                <a:endParaRPr lang="en-AU">
                  <a:latin typeface="Century Gothic" pitchFamily="34" charset="0"/>
                </a:endParaRPr>
              </a:p>
            </p:txBody>
          </p:sp>
          <p:sp>
            <p:nvSpPr>
              <p:cNvPr id="16403" name="Text Box 11"/>
              <p:cNvSpPr txBox="1">
                <a:spLocks noChangeArrowheads="1"/>
              </p:cNvSpPr>
              <p:nvPr/>
            </p:nvSpPr>
            <p:spPr bwMode="auto">
              <a:xfrm>
                <a:off x="768" y="2208"/>
                <a:ext cx="115" cy="261"/>
              </a:xfrm>
              <a:prstGeom prst="rect">
                <a:avLst/>
              </a:prstGeom>
              <a:noFill/>
              <a:ln w="25400">
                <a:noFill/>
                <a:miter lim="800000"/>
                <a:headEnd/>
                <a:tailEnd/>
              </a:ln>
            </p:spPr>
            <p:txBody>
              <a:bodyPr wrap="none">
                <a:spAutoFit/>
              </a:bodyPr>
              <a:lstStyle/>
              <a:p>
                <a:pPr algn="l"/>
                <a:endParaRPr lang="en-US">
                  <a:latin typeface="Century Gothic" pitchFamily="34" charset="0"/>
                </a:endParaRPr>
              </a:p>
            </p:txBody>
          </p:sp>
          <p:sp>
            <p:nvSpPr>
              <p:cNvPr id="16404" name="Text Box 12"/>
              <p:cNvSpPr txBox="1">
                <a:spLocks noChangeArrowheads="1"/>
              </p:cNvSpPr>
              <p:nvPr/>
            </p:nvSpPr>
            <p:spPr bwMode="auto">
              <a:xfrm>
                <a:off x="768" y="2883"/>
                <a:ext cx="115" cy="262"/>
              </a:xfrm>
              <a:prstGeom prst="rect">
                <a:avLst/>
              </a:prstGeom>
              <a:noFill/>
              <a:ln w="25400">
                <a:noFill/>
                <a:miter lim="800000"/>
                <a:headEnd/>
                <a:tailEnd/>
              </a:ln>
            </p:spPr>
            <p:txBody>
              <a:bodyPr wrap="none">
                <a:spAutoFit/>
              </a:bodyPr>
              <a:lstStyle/>
              <a:p>
                <a:pPr algn="l"/>
                <a:endParaRPr lang="en-US">
                  <a:solidFill>
                    <a:srgbClr val="FF0000"/>
                  </a:solidFill>
                  <a:latin typeface="Century Gothic" pitchFamily="34" charset="0"/>
                </a:endParaRPr>
              </a:p>
            </p:txBody>
          </p:sp>
          <p:sp>
            <p:nvSpPr>
              <p:cNvPr id="16405" name="Line 13"/>
              <p:cNvSpPr>
                <a:spLocks noChangeShapeType="1"/>
              </p:cNvSpPr>
              <p:nvPr/>
            </p:nvSpPr>
            <p:spPr bwMode="auto">
              <a:xfrm>
                <a:off x="2880" y="1776"/>
                <a:ext cx="288" cy="192"/>
              </a:xfrm>
              <a:prstGeom prst="line">
                <a:avLst/>
              </a:prstGeom>
              <a:noFill/>
              <a:ln w="25400">
                <a:solidFill>
                  <a:schemeClr val="tx1"/>
                </a:solidFill>
                <a:round/>
                <a:headEnd/>
                <a:tailEnd/>
              </a:ln>
            </p:spPr>
            <p:txBody>
              <a:bodyPr/>
              <a:lstStyle/>
              <a:p>
                <a:endParaRPr lang="en-AU"/>
              </a:p>
            </p:txBody>
          </p:sp>
          <p:sp>
            <p:nvSpPr>
              <p:cNvPr id="16406" name="Line 14"/>
              <p:cNvSpPr>
                <a:spLocks noChangeShapeType="1"/>
              </p:cNvSpPr>
              <p:nvPr/>
            </p:nvSpPr>
            <p:spPr bwMode="auto">
              <a:xfrm flipH="1">
                <a:off x="2880" y="1968"/>
                <a:ext cx="288" cy="240"/>
              </a:xfrm>
              <a:prstGeom prst="line">
                <a:avLst/>
              </a:prstGeom>
              <a:noFill/>
              <a:ln w="25400">
                <a:solidFill>
                  <a:schemeClr val="tx1"/>
                </a:solidFill>
                <a:round/>
                <a:headEnd/>
                <a:tailEnd/>
              </a:ln>
            </p:spPr>
            <p:txBody>
              <a:bodyPr/>
              <a:lstStyle/>
              <a:p>
                <a:endParaRPr lang="en-AU"/>
              </a:p>
            </p:txBody>
          </p:sp>
          <p:sp>
            <p:nvSpPr>
              <p:cNvPr id="16407" name="Line 15"/>
              <p:cNvSpPr>
                <a:spLocks noChangeShapeType="1"/>
              </p:cNvSpPr>
              <p:nvPr/>
            </p:nvSpPr>
            <p:spPr bwMode="auto">
              <a:xfrm>
                <a:off x="2880" y="2496"/>
                <a:ext cx="288" cy="192"/>
              </a:xfrm>
              <a:prstGeom prst="line">
                <a:avLst/>
              </a:prstGeom>
              <a:noFill/>
              <a:ln w="25400">
                <a:solidFill>
                  <a:schemeClr val="tx1"/>
                </a:solidFill>
                <a:round/>
                <a:headEnd/>
                <a:tailEnd/>
              </a:ln>
            </p:spPr>
            <p:txBody>
              <a:bodyPr/>
              <a:lstStyle/>
              <a:p>
                <a:endParaRPr lang="en-AU"/>
              </a:p>
            </p:txBody>
          </p:sp>
          <p:sp>
            <p:nvSpPr>
              <p:cNvPr id="16408" name="Line 16"/>
              <p:cNvSpPr>
                <a:spLocks noChangeShapeType="1"/>
              </p:cNvSpPr>
              <p:nvPr/>
            </p:nvSpPr>
            <p:spPr bwMode="auto">
              <a:xfrm flipH="1">
                <a:off x="2880" y="2688"/>
                <a:ext cx="288" cy="288"/>
              </a:xfrm>
              <a:prstGeom prst="line">
                <a:avLst/>
              </a:prstGeom>
              <a:noFill/>
              <a:ln w="25400">
                <a:solidFill>
                  <a:schemeClr val="tx1"/>
                </a:solidFill>
                <a:round/>
                <a:headEnd/>
                <a:tailEnd/>
              </a:ln>
            </p:spPr>
            <p:txBody>
              <a:bodyPr/>
              <a:lstStyle/>
              <a:p>
                <a:endParaRPr lang="en-AU"/>
              </a:p>
            </p:txBody>
          </p:sp>
          <p:sp>
            <p:nvSpPr>
              <p:cNvPr id="16409" name="Text Box 17"/>
              <p:cNvSpPr txBox="1">
                <a:spLocks noChangeArrowheads="1"/>
              </p:cNvSpPr>
              <p:nvPr/>
            </p:nvSpPr>
            <p:spPr bwMode="auto">
              <a:xfrm>
                <a:off x="3312" y="1824"/>
                <a:ext cx="864" cy="261"/>
              </a:xfrm>
              <a:prstGeom prst="rect">
                <a:avLst/>
              </a:prstGeom>
              <a:noFill/>
              <a:ln w="25400">
                <a:noFill/>
                <a:miter lim="800000"/>
                <a:headEnd/>
                <a:tailEnd/>
              </a:ln>
            </p:spPr>
            <p:txBody>
              <a:bodyPr>
                <a:spAutoFit/>
              </a:bodyPr>
              <a:lstStyle/>
              <a:p>
                <a:pPr algn="l">
                  <a:spcBef>
                    <a:spcPct val="50000"/>
                  </a:spcBef>
                </a:pPr>
                <a:endParaRPr lang="en-US" b="1">
                  <a:solidFill>
                    <a:schemeClr val="accent2"/>
                  </a:solidFill>
                  <a:latin typeface="Century Gothic" pitchFamily="34" charset="0"/>
                </a:endParaRPr>
              </a:p>
            </p:txBody>
          </p:sp>
          <p:sp>
            <p:nvSpPr>
              <p:cNvPr id="16410" name="Text Box 18"/>
              <p:cNvSpPr txBox="1">
                <a:spLocks noChangeArrowheads="1"/>
              </p:cNvSpPr>
              <p:nvPr/>
            </p:nvSpPr>
            <p:spPr bwMode="auto">
              <a:xfrm>
                <a:off x="3312" y="2545"/>
                <a:ext cx="864" cy="261"/>
              </a:xfrm>
              <a:prstGeom prst="rect">
                <a:avLst/>
              </a:prstGeom>
              <a:noFill/>
              <a:ln w="25400">
                <a:noFill/>
                <a:miter lim="800000"/>
                <a:headEnd/>
                <a:tailEnd/>
              </a:ln>
            </p:spPr>
            <p:txBody>
              <a:bodyPr>
                <a:spAutoFit/>
              </a:bodyPr>
              <a:lstStyle/>
              <a:p>
                <a:pPr algn="l">
                  <a:spcBef>
                    <a:spcPct val="50000"/>
                  </a:spcBef>
                </a:pPr>
                <a:endParaRPr lang="en-US" b="1">
                  <a:solidFill>
                    <a:srgbClr val="FF0000"/>
                  </a:solidFill>
                  <a:latin typeface="Century Gothic" pitchFamily="34" charset="0"/>
                </a:endParaRPr>
              </a:p>
            </p:txBody>
          </p:sp>
        </p:grpSp>
        <p:sp>
          <p:nvSpPr>
            <p:cNvPr id="16395" name="Text Box 19"/>
            <p:cNvSpPr txBox="1">
              <a:spLocks noChangeArrowheads="1"/>
            </p:cNvSpPr>
            <p:nvPr/>
          </p:nvSpPr>
          <p:spPr bwMode="auto">
            <a:xfrm>
              <a:off x="4080" y="2160"/>
              <a:ext cx="1200" cy="370"/>
            </a:xfrm>
            <a:prstGeom prst="rect">
              <a:avLst/>
            </a:prstGeom>
            <a:noFill/>
            <a:ln w="9525">
              <a:noFill/>
              <a:miter lim="800000"/>
              <a:headEnd/>
              <a:tailEnd/>
            </a:ln>
          </p:spPr>
          <p:txBody>
            <a:bodyPr>
              <a:spAutoFit/>
            </a:bodyPr>
            <a:lstStyle/>
            <a:p>
              <a:pPr algn="l">
                <a:spcBef>
                  <a:spcPct val="50000"/>
                </a:spcBef>
              </a:pPr>
              <a:r>
                <a:rPr lang="en-US" b="1" dirty="0">
                  <a:solidFill>
                    <a:schemeClr val="accent1">
                      <a:lumMod val="75000"/>
                    </a:schemeClr>
                  </a:solidFill>
                  <a:latin typeface="Century Gothic" pitchFamily="34" charset="0"/>
                </a:rPr>
                <a:t>Earnings Growth</a:t>
              </a:r>
              <a:endParaRPr lang="en-AU" b="1" dirty="0">
                <a:solidFill>
                  <a:schemeClr val="accent1">
                    <a:lumMod val="75000"/>
                  </a:schemeClr>
                </a:solidFill>
                <a:latin typeface="Century Gothic" pitchFamily="34" charset="0"/>
              </a:endParaRPr>
            </a:p>
          </p:txBody>
        </p:sp>
        <p:sp>
          <p:nvSpPr>
            <p:cNvPr id="16396" name="Text Box 20"/>
            <p:cNvSpPr txBox="1">
              <a:spLocks noChangeArrowheads="1"/>
            </p:cNvSpPr>
            <p:nvPr/>
          </p:nvSpPr>
          <p:spPr bwMode="auto">
            <a:xfrm>
              <a:off x="4080" y="1680"/>
              <a:ext cx="1056" cy="211"/>
            </a:xfrm>
            <a:prstGeom prst="rect">
              <a:avLst/>
            </a:prstGeom>
            <a:noFill/>
            <a:ln w="9525">
              <a:noFill/>
              <a:miter lim="800000"/>
              <a:headEnd/>
              <a:tailEnd/>
            </a:ln>
          </p:spPr>
          <p:txBody>
            <a:bodyPr>
              <a:spAutoFit/>
            </a:bodyPr>
            <a:lstStyle/>
            <a:p>
              <a:pPr algn="l">
                <a:spcBef>
                  <a:spcPct val="50000"/>
                </a:spcBef>
              </a:pPr>
              <a:r>
                <a:rPr lang="en-US" b="1" dirty="0">
                  <a:solidFill>
                    <a:schemeClr val="accent1">
                      <a:lumMod val="75000"/>
                    </a:schemeClr>
                  </a:solidFill>
                  <a:latin typeface="Century Gothic" pitchFamily="34" charset="0"/>
                </a:rPr>
                <a:t>Income</a:t>
              </a:r>
              <a:endParaRPr lang="en-AU" b="1" dirty="0">
                <a:solidFill>
                  <a:schemeClr val="accent1">
                    <a:lumMod val="75000"/>
                  </a:schemeClr>
                </a:solidFill>
                <a:latin typeface="Century Gothic" pitchFamily="34" charset="0"/>
              </a:endParaRPr>
            </a:p>
          </p:txBody>
        </p:sp>
        <p:sp>
          <p:nvSpPr>
            <p:cNvPr id="16397" name="Text Box 21"/>
            <p:cNvSpPr txBox="1">
              <a:spLocks noChangeArrowheads="1"/>
            </p:cNvSpPr>
            <p:nvPr/>
          </p:nvSpPr>
          <p:spPr bwMode="auto">
            <a:xfrm>
              <a:off x="4080" y="3024"/>
              <a:ext cx="1056" cy="261"/>
            </a:xfrm>
            <a:prstGeom prst="rect">
              <a:avLst/>
            </a:prstGeom>
            <a:noFill/>
            <a:ln w="9525">
              <a:noFill/>
              <a:miter lim="800000"/>
              <a:headEnd/>
              <a:tailEnd/>
            </a:ln>
          </p:spPr>
          <p:txBody>
            <a:bodyPr>
              <a:spAutoFit/>
            </a:bodyPr>
            <a:lstStyle/>
            <a:p>
              <a:pPr algn="l">
                <a:spcBef>
                  <a:spcPct val="50000"/>
                </a:spcBef>
              </a:pPr>
              <a:r>
                <a:rPr lang="en-US" b="1">
                  <a:solidFill>
                    <a:srgbClr val="FF0000"/>
                  </a:solidFill>
                  <a:latin typeface="Century Gothic" pitchFamily="34" charset="0"/>
                </a:rPr>
                <a:t>Sentiment</a:t>
              </a:r>
              <a:endParaRPr lang="en-AU" b="1">
                <a:solidFill>
                  <a:srgbClr val="FF0000"/>
                </a:solidFill>
                <a:latin typeface="Century Gothic" pitchFamily="34" charset="0"/>
              </a:endParaRPr>
            </a:p>
          </p:txBody>
        </p:sp>
        <p:sp>
          <p:nvSpPr>
            <p:cNvPr id="16398" name="Text Box 22"/>
            <p:cNvSpPr txBox="1">
              <a:spLocks noChangeArrowheads="1"/>
            </p:cNvSpPr>
            <p:nvPr/>
          </p:nvSpPr>
          <p:spPr bwMode="auto">
            <a:xfrm>
              <a:off x="4128" y="3696"/>
              <a:ext cx="1056" cy="262"/>
            </a:xfrm>
            <a:prstGeom prst="rect">
              <a:avLst/>
            </a:prstGeom>
            <a:noFill/>
            <a:ln w="9525">
              <a:noFill/>
              <a:miter lim="800000"/>
              <a:headEnd/>
              <a:tailEnd/>
            </a:ln>
          </p:spPr>
          <p:txBody>
            <a:bodyPr>
              <a:spAutoFit/>
            </a:bodyPr>
            <a:lstStyle/>
            <a:p>
              <a:pPr algn="l">
                <a:spcBef>
                  <a:spcPct val="50000"/>
                </a:spcBef>
              </a:pPr>
              <a:r>
                <a:rPr lang="en-US" b="1">
                  <a:latin typeface="Century Gothic" pitchFamily="34" charset="0"/>
                </a:rPr>
                <a:t>Total</a:t>
              </a:r>
              <a:endParaRPr lang="en-AU" b="1">
                <a:latin typeface="Century Gothic" pitchFamily="34" charset="0"/>
              </a:endParaRPr>
            </a:p>
          </p:txBody>
        </p:sp>
        <p:sp>
          <p:nvSpPr>
            <p:cNvPr id="16399" name="Text Box 23"/>
            <p:cNvSpPr txBox="1">
              <a:spLocks noChangeArrowheads="1"/>
            </p:cNvSpPr>
            <p:nvPr/>
          </p:nvSpPr>
          <p:spPr bwMode="auto">
            <a:xfrm>
              <a:off x="2928" y="3696"/>
              <a:ext cx="768" cy="262"/>
            </a:xfrm>
            <a:prstGeom prst="rect">
              <a:avLst/>
            </a:prstGeom>
            <a:noFill/>
            <a:ln w="9525">
              <a:noFill/>
              <a:miter lim="800000"/>
              <a:headEnd/>
              <a:tailEnd/>
            </a:ln>
          </p:spPr>
          <p:txBody>
            <a:bodyPr>
              <a:spAutoFit/>
            </a:bodyPr>
            <a:lstStyle/>
            <a:p>
              <a:pPr algn="l">
                <a:spcBef>
                  <a:spcPct val="50000"/>
                </a:spcBef>
              </a:pPr>
              <a:endParaRPr lang="en-US" b="1">
                <a:latin typeface="Century Gothic" pitchFamily="34" charset="0"/>
              </a:endParaRPr>
            </a:p>
          </p:txBody>
        </p:sp>
        <p:sp>
          <p:nvSpPr>
            <p:cNvPr id="16400" name="Text Box 24"/>
            <p:cNvSpPr txBox="1">
              <a:spLocks noChangeArrowheads="1"/>
            </p:cNvSpPr>
            <p:nvPr/>
          </p:nvSpPr>
          <p:spPr bwMode="auto">
            <a:xfrm>
              <a:off x="4032" y="1920"/>
              <a:ext cx="1056" cy="211"/>
            </a:xfrm>
            <a:prstGeom prst="rect">
              <a:avLst/>
            </a:prstGeom>
            <a:noFill/>
            <a:ln w="9525">
              <a:noFill/>
              <a:miter lim="800000"/>
              <a:headEnd/>
              <a:tailEnd/>
            </a:ln>
          </p:spPr>
          <p:txBody>
            <a:bodyPr>
              <a:spAutoFit/>
            </a:bodyPr>
            <a:lstStyle/>
            <a:p>
              <a:pPr algn="l">
                <a:spcBef>
                  <a:spcPct val="50000"/>
                </a:spcBef>
              </a:pPr>
              <a:r>
                <a:rPr lang="en-US" b="1" dirty="0">
                  <a:latin typeface="Century Gothic" pitchFamily="34" charset="0"/>
                </a:rPr>
                <a:t>      </a:t>
              </a:r>
              <a:r>
                <a:rPr lang="en-US" b="1" dirty="0">
                  <a:solidFill>
                    <a:schemeClr val="accent1">
                      <a:lumMod val="75000"/>
                    </a:schemeClr>
                  </a:solidFill>
                  <a:latin typeface="Century Gothic" pitchFamily="34" charset="0"/>
                </a:rPr>
                <a:t>+</a:t>
              </a:r>
              <a:endParaRPr lang="en-AU" b="1" dirty="0">
                <a:solidFill>
                  <a:schemeClr val="accent1">
                    <a:lumMod val="75000"/>
                  </a:schemeClr>
                </a:solidFill>
                <a:latin typeface="Century Gothic" pitchFamily="34" charset="0"/>
              </a:endParaRPr>
            </a:p>
          </p:txBody>
        </p:sp>
        <p:sp>
          <p:nvSpPr>
            <p:cNvPr id="16401" name="Text Box 25"/>
            <p:cNvSpPr txBox="1">
              <a:spLocks noChangeArrowheads="1"/>
            </p:cNvSpPr>
            <p:nvPr/>
          </p:nvSpPr>
          <p:spPr bwMode="auto">
            <a:xfrm>
              <a:off x="3984" y="2736"/>
              <a:ext cx="1056" cy="261"/>
            </a:xfrm>
            <a:prstGeom prst="rect">
              <a:avLst/>
            </a:prstGeom>
            <a:noFill/>
            <a:ln w="9525">
              <a:noFill/>
              <a:miter lim="800000"/>
              <a:headEnd/>
              <a:tailEnd/>
            </a:ln>
          </p:spPr>
          <p:txBody>
            <a:bodyPr>
              <a:spAutoFit/>
            </a:bodyPr>
            <a:lstStyle/>
            <a:p>
              <a:pPr algn="l">
                <a:spcBef>
                  <a:spcPct val="50000"/>
                </a:spcBef>
              </a:pPr>
              <a:r>
                <a:rPr lang="en-US" b="1">
                  <a:solidFill>
                    <a:srgbClr val="FF0000"/>
                  </a:solidFill>
                  <a:latin typeface="Century Gothic" pitchFamily="34" charset="0"/>
                </a:rPr>
                <a:t>       +</a:t>
              </a:r>
              <a:endParaRPr lang="en-AU" b="1">
                <a:solidFill>
                  <a:srgbClr val="FF0000"/>
                </a:solidFill>
                <a:latin typeface="Century Gothic" pitchFamily="34" charset="0"/>
              </a:endParaRPr>
            </a:p>
          </p:txBody>
        </p:sp>
      </p:grpSp>
      <p:sp>
        <p:nvSpPr>
          <p:cNvPr id="27"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Total returns, an</a:t>
            </a:r>
            <a:r>
              <a:rPr kumimoji="0" lang="en-US" sz="2400" b="1" i="0" u="none" strike="noStrike" kern="1200" cap="none" spc="0" normalizeH="0" noProof="0" dirty="0">
                <a:ln>
                  <a:noFill/>
                </a:ln>
                <a:solidFill>
                  <a:schemeClr val="bg1"/>
                </a:solidFill>
                <a:effectLst/>
                <a:uLnTx/>
                <a:uFillTx/>
                <a:latin typeface="Century Gothic" pitchFamily="34" charset="0"/>
              </a:rPr>
              <a:t> example</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lide Number Placeholder 6"/>
          <p:cNvSpPr>
            <a:spLocks noGrp="1"/>
          </p:cNvSpPr>
          <p:nvPr>
            <p:ph type="sldNum" sz="quarter" idx="10"/>
          </p:nvPr>
        </p:nvSpPr>
        <p:spPr>
          <a:xfrm>
            <a:off x="-9872" y="6520259"/>
            <a:ext cx="2133600" cy="365125"/>
          </a:xfrm>
        </p:spPr>
        <p:txBody>
          <a:bodyPr/>
          <a:lstStyle/>
          <a:p>
            <a:pPr>
              <a:defRPr/>
            </a:pPr>
            <a:fld id="{4C927603-ED69-4FA6-BC63-437692DA5C92}" type="slidenum">
              <a:rPr lang="en-AU"/>
              <a:pPr>
                <a:defRPr/>
              </a:pPr>
              <a:t>15</a:t>
            </a:fld>
            <a:endParaRPr lang="en-AU"/>
          </a:p>
        </p:txBody>
      </p:sp>
      <p:sp>
        <p:nvSpPr>
          <p:cNvPr id="17412" name="Text Box 3"/>
          <p:cNvSpPr txBox="1">
            <a:spLocks noChangeArrowheads="1"/>
          </p:cNvSpPr>
          <p:nvPr/>
        </p:nvSpPr>
        <p:spPr bwMode="auto">
          <a:xfrm>
            <a:off x="4648200" y="2362200"/>
            <a:ext cx="1295400" cy="369332"/>
          </a:xfrm>
          <a:prstGeom prst="rect">
            <a:avLst/>
          </a:prstGeom>
          <a:noFill/>
          <a:ln w="9525">
            <a:noFill/>
            <a:miter lim="800000"/>
            <a:headEnd/>
            <a:tailEnd/>
          </a:ln>
        </p:spPr>
        <p:txBody>
          <a:bodyPr>
            <a:spAutoFit/>
          </a:bodyPr>
          <a:lstStyle/>
          <a:p>
            <a:pPr algn="l">
              <a:spcBef>
                <a:spcPct val="50000"/>
              </a:spcBef>
            </a:pPr>
            <a:r>
              <a:rPr lang="en-US" b="1">
                <a:solidFill>
                  <a:schemeClr val="accent1">
                    <a:lumMod val="75000"/>
                  </a:schemeClr>
                </a:solidFill>
                <a:latin typeface="Century Gothic" pitchFamily="34" charset="0"/>
              </a:rPr>
              <a:t> 4%pa</a:t>
            </a:r>
            <a:endParaRPr lang="en-AU" b="1">
              <a:solidFill>
                <a:schemeClr val="accent1">
                  <a:lumMod val="75000"/>
                </a:schemeClr>
              </a:solidFill>
              <a:latin typeface="Century Gothic" pitchFamily="34" charset="0"/>
            </a:endParaRPr>
          </a:p>
        </p:txBody>
      </p:sp>
      <p:sp>
        <p:nvSpPr>
          <p:cNvPr id="17413" name="Text Box 4"/>
          <p:cNvSpPr txBox="1">
            <a:spLocks noChangeArrowheads="1"/>
          </p:cNvSpPr>
          <p:nvPr/>
        </p:nvSpPr>
        <p:spPr bwMode="auto">
          <a:xfrm>
            <a:off x="4876800" y="5943600"/>
            <a:ext cx="990600" cy="457200"/>
          </a:xfrm>
          <a:prstGeom prst="rect">
            <a:avLst/>
          </a:prstGeom>
          <a:noFill/>
          <a:ln w="9525">
            <a:noFill/>
            <a:miter lim="800000"/>
            <a:headEnd/>
            <a:tailEnd/>
          </a:ln>
        </p:spPr>
        <p:txBody>
          <a:bodyPr>
            <a:spAutoFit/>
          </a:bodyPr>
          <a:lstStyle/>
          <a:p>
            <a:pPr algn="l"/>
            <a:endParaRPr lang="en-US"/>
          </a:p>
        </p:txBody>
      </p:sp>
      <p:sp>
        <p:nvSpPr>
          <p:cNvPr id="17414" name="Line 5"/>
          <p:cNvSpPr>
            <a:spLocks noChangeShapeType="1"/>
          </p:cNvSpPr>
          <p:nvPr/>
        </p:nvSpPr>
        <p:spPr bwMode="auto">
          <a:xfrm>
            <a:off x="4648200" y="5867400"/>
            <a:ext cx="1219200" cy="0"/>
          </a:xfrm>
          <a:prstGeom prst="line">
            <a:avLst/>
          </a:prstGeom>
          <a:noFill/>
          <a:ln w="38100">
            <a:solidFill>
              <a:schemeClr val="tx1"/>
            </a:solidFill>
            <a:round/>
            <a:headEnd/>
            <a:tailEnd/>
          </a:ln>
        </p:spPr>
        <p:txBody>
          <a:bodyPr/>
          <a:lstStyle/>
          <a:p>
            <a:endParaRPr lang="en-AU"/>
          </a:p>
        </p:txBody>
      </p:sp>
      <p:sp>
        <p:nvSpPr>
          <p:cNvPr id="17415" name="Line 6"/>
          <p:cNvSpPr>
            <a:spLocks noChangeShapeType="1"/>
          </p:cNvSpPr>
          <p:nvPr/>
        </p:nvSpPr>
        <p:spPr bwMode="auto">
          <a:xfrm>
            <a:off x="6400800" y="5867400"/>
            <a:ext cx="1447800" cy="0"/>
          </a:xfrm>
          <a:prstGeom prst="line">
            <a:avLst/>
          </a:prstGeom>
          <a:noFill/>
          <a:ln w="38100">
            <a:solidFill>
              <a:schemeClr val="tx1"/>
            </a:solidFill>
            <a:round/>
            <a:headEnd/>
            <a:tailEnd/>
          </a:ln>
        </p:spPr>
        <p:txBody>
          <a:bodyPr/>
          <a:lstStyle/>
          <a:p>
            <a:endParaRPr lang="en-AU"/>
          </a:p>
        </p:txBody>
      </p:sp>
      <p:grpSp>
        <p:nvGrpSpPr>
          <p:cNvPr id="2" name="Group 7"/>
          <p:cNvGrpSpPr>
            <a:grpSpLocks/>
          </p:cNvGrpSpPr>
          <p:nvPr/>
        </p:nvGrpSpPr>
        <p:grpSpPr bwMode="auto">
          <a:xfrm>
            <a:off x="533400" y="1371600"/>
            <a:ext cx="7834172" cy="4906963"/>
            <a:chOff x="384" y="1152"/>
            <a:chExt cx="4887" cy="2806"/>
          </a:xfrm>
        </p:grpSpPr>
        <p:sp>
          <p:nvSpPr>
            <p:cNvPr id="17417" name="Text Box 8"/>
            <p:cNvSpPr txBox="1">
              <a:spLocks noChangeArrowheads="1"/>
            </p:cNvSpPr>
            <p:nvPr/>
          </p:nvSpPr>
          <p:spPr bwMode="auto">
            <a:xfrm>
              <a:off x="432" y="1152"/>
              <a:ext cx="3545" cy="261"/>
            </a:xfrm>
            <a:prstGeom prst="rect">
              <a:avLst/>
            </a:prstGeom>
            <a:noFill/>
            <a:ln w="9525">
              <a:noFill/>
              <a:miter lim="800000"/>
              <a:headEnd/>
              <a:tailEnd/>
            </a:ln>
          </p:spPr>
          <p:txBody>
            <a:bodyPr wrap="none">
              <a:spAutoFit/>
            </a:bodyPr>
            <a:lstStyle/>
            <a:p>
              <a:pPr algn="l"/>
              <a:r>
                <a:rPr lang="en-US" b="1">
                  <a:latin typeface="Century Gothic" pitchFamily="34" charset="0"/>
                </a:rPr>
                <a:t>EPS         PE       Price         Contribution</a:t>
              </a:r>
              <a:endParaRPr lang="en-AU" b="1">
                <a:latin typeface="Century Gothic" pitchFamily="34" charset="0"/>
              </a:endParaRPr>
            </a:p>
          </p:txBody>
        </p:sp>
        <p:grpSp>
          <p:nvGrpSpPr>
            <p:cNvPr id="3" name="Group 9"/>
            <p:cNvGrpSpPr>
              <a:grpSpLocks/>
            </p:cNvGrpSpPr>
            <p:nvPr/>
          </p:nvGrpSpPr>
          <p:grpSpPr bwMode="auto">
            <a:xfrm>
              <a:off x="384" y="2016"/>
              <a:ext cx="3408" cy="1608"/>
              <a:chOff x="768" y="1536"/>
              <a:chExt cx="3408" cy="1608"/>
            </a:xfrm>
          </p:grpSpPr>
          <p:sp>
            <p:nvSpPr>
              <p:cNvPr id="17426" name="Text Box 10"/>
              <p:cNvSpPr txBox="1">
                <a:spLocks noChangeArrowheads="1"/>
              </p:cNvSpPr>
              <p:nvPr/>
            </p:nvSpPr>
            <p:spPr bwMode="auto">
              <a:xfrm>
                <a:off x="768" y="1536"/>
                <a:ext cx="2005" cy="261"/>
              </a:xfrm>
              <a:prstGeom prst="rect">
                <a:avLst/>
              </a:prstGeom>
              <a:noFill/>
              <a:ln w="25400">
                <a:noFill/>
                <a:miter lim="800000"/>
                <a:headEnd/>
                <a:tailEnd/>
              </a:ln>
            </p:spPr>
            <p:txBody>
              <a:bodyPr wrap="none">
                <a:spAutoFit/>
              </a:bodyPr>
              <a:lstStyle/>
              <a:p>
                <a:pPr algn="l"/>
                <a:r>
                  <a:rPr lang="en-US">
                    <a:latin typeface="Century Gothic" pitchFamily="34" charset="0"/>
                  </a:rPr>
                  <a:t>$1.00       16     $16.00</a:t>
                </a:r>
                <a:endParaRPr lang="en-AU">
                  <a:latin typeface="Century Gothic" pitchFamily="34" charset="0"/>
                </a:endParaRPr>
              </a:p>
            </p:txBody>
          </p:sp>
          <p:sp>
            <p:nvSpPr>
              <p:cNvPr id="17427" name="Text Box 11"/>
              <p:cNvSpPr txBox="1">
                <a:spLocks noChangeArrowheads="1"/>
              </p:cNvSpPr>
              <p:nvPr/>
            </p:nvSpPr>
            <p:spPr bwMode="auto">
              <a:xfrm>
                <a:off x="768" y="2208"/>
                <a:ext cx="1555" cy="211"/>
              </a:xfrm>
              <a:prstGeom prst="rect">
                <a:avLst/>
              </a:prstGeom>
              <a:noFill/>
              <a:ln w="25400">
                <a:noFill/>
                <a:miter lim="800000"/>
                <a:headEnd/>
                <a:tailEnd/>
              </a:ln>
            </p:spPr>
            <p:txBody>
              <a:bodyPr wrap="none">
                <a:spAutoFit/>
              </a:bodyPr>
              <a:lstStyle/>
              <a:p>
                <a:pPr algn="l"/>
                <a:r>
                  <a:rPr lang="en-US" dirty="0">
                    <a:solidFill>
                      <a:schemeClr val="accent1">
                        <a:lumMod val="75000"/>
                      </a:schemeClr>
                    </a:solidFill>
                    <a:latin typeface="Century Gothic" pitchFamily="34" charset="0"/>
                  </a:rPr>
                  <a:t>$1.05       </a:t>
                </a:r>
                <a:r>
                  <a:rPr lang="en-US" dirty="0">
                    <a:latin typeface="Century Gothic" pitchFamily="34" charset="0"/>
                  </a:rPr>
                  <a:t>16     </a:t>
                </a:r>
                <a:r>
                  <a:rPr lang="en-US" dirty="0">
                    <a:solidFill>
                      <a:schemeClr val="accent1">
                        <a:lumMod val="75000"/>
                      </a:schemeClr>
                    </a:solidFill>
                    <a:latin typeface="Century Gothic" pitchFamily="34" charset="0"/>
                  </a:rPr>
                  <a:t>$16.80</a:t>
                </a:r>
                <a:endParaRPr lang="en-AU" dirty="0">
                  <a:solidFill>
                    <a:schemeClr val="accent1">
                      <a:lumMod val="75000"/>
                    </a:schemeClr>
                  </a:solidFill>
                  <a:latin typeface="Century Gothic" pitchFamily="34" charset="0"/>
                </a:endParaRPr>
              </a:p>
            </p:txBody>
          </p:sp>
          <p:sp>
            <p:nvSpPr>
              <p:cNvPr id="17428" name="Text Box 12"/>
              <p:cNvSpPr txBox="1">
                <a:spLocks noChangeArrowheads="1"/>
              </p:cNvSpPr>
              <p:nvPr/>
            </p:nvSpPr>
            <p:spPr bwMode="auto">
              <a:xfrm>
                <a:off x="768" y="2883"/>
                <a:ext cx="115" cy="261"/>
              </a:xfrm>
              <a:prstGeom prst="rect">
                <a:avLst/>
              </a:prstGeom>
              <a:noFill/>
              <a:ln w="25400">
                <a:noFill/>
                <a:miter lim="800000"/>
                <a:headEnd/>
                <a:tailEnd/>
              </a:ln>
            </p:spPr>
            <p:txBody>
              <a:bodyPr wrap="none">
                <a:spAutoFit/>
              </a:bodyPr>
              <a:lstStyle/>
              <a:p>
                <a:pPr algn="l"/>
                <a:endParaRPr lang="en-US">
                  <a:solidFill>
                    <a:srgbClr val="FF0000"/>
                  </a:solidFill>
                  <a:latin typeface="Century Gothic" pitchFamily="34" charset="0"/>
                </a:endParaRPr>
              </a:p>
            </p:txBody>
          </p:sp>
          <p:sp>
            <p:nvSpPr>
              <p:cNvPr id="17429" name="Line 13"/>
              <p:cNvSpPr>
                <a:spLocks noChangeShapeType="1"/>
              </p:cNvSpPr>
              <p:nvPr/>
            </p:nvSpPr>
            <p:spPr bwMode="auto">
              <a:xfrm>
                <a:off x="2880" y="1776"/>
                <a:ext cx="288" cy="192"/>
              </a:xfrm>
              <a:prstGeom prst="line">
                <a:avLst/>
              </a:prstGeom>
              <a:noFill/>
              <a:ln w="25400">
                <a:solidFill>
                  <a:schemeClr val="tx1"/>
                </a:solidFill>
                <a:round/>
                <a:headEnd/>
                <a:tailEnd/>
              </a:ln>
            </p:spPr>
            <p:txBody>
              <a:bodyPr/>
              <a:lstStyle/>
              <a:p>
                <a:endParaRPr lang="en-AU"/>
              </a:p>
            </p:txBody>
          </p:sp>
          <p:sp>
            <p:nvSpPr>
              <p:cNvPr id="17430" name="Line 14"/>
              <p:cNvSpPr>
                <a:spLocks noChangeShapeType="1"/>
              </p:cNvSpPr>
              <p:nvPr/>
            </p:nvSpPr>
            <p:spPr bwMode="auto">
              <a:xfrm flipH="1">
                <a:off x="2880" y="1968"/>
                <a:ext cx="288" cy="240"/>
              </a:xfrm>
              <a:prstGeom prst="line">
                <a:avLst/>
              </a:prstGeom>
              <a:noFill/>
              <a:ln w="25400">
                <a:solidFill>
                  <a:schemeClr val="tx1"/>
                </a:solidFill>
                <a:round/>
                <a:headEnd/>
                <a:tailEnd/>
              </a:ln>
            </p:spPr>
            <p:txBody>
              <a:bodyPr/>
              <a:lstStyle/>
              <a:p>
                <a:endParaRPr lang="en-AU"/>
              </a:p>
            </p:txBody>
          </p:sp>
          <p:sp>
            <p:nvSpPr>
              <p:cNvPr id="17431" name="Line 15"/>
              <p:cNvSpPr>
                <a:spLocks noChangeShapeType="1"/>
              </p:cNvSpPr>
              <p:nvPr/>
            </p:nvSpPr>
            <p:spPr bwMode="auto">
              <a:xfrm>
                <a:off x="2880" y="2496"/>
                <a:ext cx="288" cy="192"/>
              </a:xfrm>
              <a:prstGeom prst="line">
                <a:avLst/>
              </a:prstGeom>
              <a:noFill/>
              <a:ln w="25400">
                <a:solidFill>
                  <a:schemeClr val="tx1"/>
                </a:solidFill>
                <a:round/>
                <a:headEnd/>
                <a:tailEnd/>
              </a:ln>
            </p:spPr>
            <p:txBody>
              <a:bodyPr/>
              <a:lstStyle/>
              <a:p>
                <a:endParaRPr lang="en-AU"/>
              </a:p>
            </p:txBody>
          </p:sp>
          <p:sp>
            <p:nvSpPr>
              <p:cNvPr id="17432" name="Line 16"/>
              <p:cNvSpPr>
                <a:spLocks noChangeShapeType="1"/>
              </p:cNvSpPr>
              <p:nvPr/>
            </p:nvSpPr>
            <p:spPr bwMode="auto">
              <a:xfrm flipH="1">
                <a:off x="2880" y="2688"/>
                <a:ext cx="288" cy="288"/>
              </a:xfrm>
              <a:prstGeom prst="line">
                <a:avLst/>
              </a:prstGeom>
              <a:noFill/>
              <a:ln w="25400">
                <a:solidFill>
                  <a:schemeClr val="tx1"/>
                </a:solidFill>
                <a:round/>
                <a:headEnd/>
                <a:tailEnd/>
              </a:ln>
            </p:spPr>
            <p:txBody>
              <a:bodyPr/>
              <a:lstStyle/>
              <a:p>
                <a:endParaRPr lang="en-AU"/>
              </a:p>
            </p:txBody>
          </p:sp>
          <p:sp>
            <p:nvSpPr>
              <p:cNvPr id="17433" name="Text Box 17"/>
              <p:cNvSpPr txBox="1">
                <a:spLocks noChangeArrowheads="1"/>
              </p:cNvSpPr>
              <p:nvPr/>
            </p:nvSpPr>
            <p:spPr bwMode="auto">
              <a:xfrm>
                <a:off x="3312" y="1824"/>
                <a:ext cx="864" cy="211"/>
              </a:xfrm>
              <a:prstGeom prst="rect">
                <a:avLst/>
              </a:prstGeom>
              <a:noFill/>
              <a:ln w="25400">
                <a:noFill/>
                <a:miter lim="800000"/>
                <a:headEnd/>
                <a:tailEnd/>
              </a:ln>
            </p:spPr>
            <p:txBody>
              <a:bodyPr>
                <a:spAutoFit/>
              </a:bodyPr>
              <a:lstStyle/>
              <a:p>
                <a:pPr algn="l">
                  <a:spcBef>
                    <a:spcPct val="50000"/>
                  </a:spcBef>
                </a:pPr>
                <a:r>
                  <a:rPr lang="en-US" b="1">
                    <a:solidFill>
                      <a:schemeClr val="accent1">
                        <a:lumMod val="75000"/>
                      </a:schemeClr>
                    </a:solidFill>
                    <a:latin typeface="Century Gothic" pitchFamily="34" charset="0"/>
                  </a:rPr>
                  <a:t>+5%pa</a:t>
                </a:r>
                <a:endParaRPr lang="en-AU" b="1">
                  <a:solidFill>
                    <a:schemeClr val="accent1">
                      <a:lumMod val="75000"/>
                    </a:schemeClr>
                  </a:solidFill>
                  <a:latin typeface="Century Gothic" pitchFamily="34" charset="0"/>
                </a:endParaRPr>
              </a:p>
            </p:txBody>
          </p:sp>
          <p:sp>
            <p:nvSpPr>
              <p:cNvPr id="17434" name="Text Box 18"/>
              <p:cNvSpPr txBox="1">
                <a:spLocks noChangeArrowheads="1"/>
              </p:cNvSpPr>
              <p:nvPr/>
            </p:nvSpPr>
            <p:spPr bwMode="auto">
              <a:xfrm>
                <a:off x="3312" y="2545"/>
                <a:ext cx="864" cy="261"/>
              </a:xfrm>
              <a:prstGeom prst="rect">
                <a:avLst/>
              </a:prstGeom>
              <a:noFill/>
              <a:ln w="25400">
                <a:noFill/>
                <a:miter lim="800000"/>
                <a:headEnd/>
                <a:tailEnd/>
              </a:ln>
            </p:spPr>
            <p:txBody>
              <a:bodyPr>
                <a:spAutoFit/>
              </a:bodyPr>
              <a:lstStyle/>
              <a:p>
                <a:pPr algn="l">
                  <a:spcBef>
                    <a:spcPct val="50000"/>
                  </a:spcBef>
                </a:pPr>
                <a:endParaRPr lang="en-US" b="1">
                  <a:solidFill>
                    <a:srgbClr val="FF0000"/>
                  </a:solidFill>
                  <a:latin typeface="Century Gothic" pitchFamily="34" charset="0"/>
                </a:endParaRPr>
              </a:p>
            </p:txBody>
          </p:sp>
        </p:grpSp>
        <p:sp>
          <p:nvSpPr>
            <p:cNvPr id="17419" name="Text Box 19"/>
            <p:cNvSpPr txBox="1">
              <a:spLocks noChangeArrowheads="1"/>
            </p:cNvSpPr>
            <p:nvPr/>
          </p:nvSpPr>
          <p:spPr bwMode="auto">
            <a:xfrm>
              <a:off x="4071" y="2205"/>
              <a:ext cx="1200" cy="370"/>
            </a:xfrm>
            <a:prstGeom prst="rect">
              <a:avLst/>
            </a:prstGeom>
            <a:noFill/>
            <a:ln w="9525">
              <a:noFill/>
              <a:miter lim="800000"/>
              <a:headEnd/>
              <a:tailEnd/>
            </a:ln>
          </p:spPr>
          <p:txBody>
            <a:bodyPr>
              <a:spAutoFit/>
            </a:bodyPr>
            <a:lstStyle/>
            <a:p>
              <a:pPr algn="l">
                <a:spcBef>
                  <a:spcPct val="50000"/>
                </a:spcBef>
              </a:pPr>
              <a:r>
                <a:rPr lang="en-US" b="1" dirty="0">
                  <a:solidFill>
                    <a:schemeClr val="accent1">
                      <a:lumMod val="75000"/>
                    </a:schemeClr>
                  </a:solidFill>
                  <a:latin typeface="Century Gothic" pitchFamily="34" charset="0"/>
                </a:rPr>
                <a:t>Earnings Growth</a:t>
              </a:r>
              <a:endParaRPr lang="en-AU" b="1" dirty="0">
                <a:solidFill>
                  <a:schemeClr val="accent1">
                    <a:lumMod val="75000"/>
                  </a:schemeClr>
                </a:solidFill>
                <a:latin typeface="Century Gothic" pitchFamily="34" charset="0"/>
              </a:endParaRPr>
            </a:p>
          </p:txBody>
        </p:sp>
        <p:sp>
          <p:nvSpPr>
            <p:cNvPr id="17420" name="Text Box 20"/>
            <p:cNvSpPr txBox="1">
              <a:spLocks noChangeArrowheads="1"/>
            </p:cNvSpPr>
            <p:nvPr/>
          </p:nvSpPr>
          <p:spPr bwMode="auto">
            <a:xfrm>
              <a:off x="4080" y="1680"/>
              <a:ext cx="1056" cy="211"/>
            </a:xfrm>
            <a:prstGeom prst="rect">
              <a:avLst/>
            </a:prstGeom>
            <a:noFill/>
            <a:ln w="9525">
              <a:noFill/>
              <a:miter lim="800000"/>
              <a:headEnd/>
              <a:tailEnd/>
            </a:ln>
          </p:spPr>
          <p:txBody>
            <a:bodyPr>
              <a:spAutoFit/>
            </a:bodyPr>
            <a:lstStyle/>
            <a:p>
              <a:pPr algn="l">
                <a:spcBef>
                  <a:spcPct val="50000"/>
                </a:spcBef>
              </a:pPr>
              <a:r>
                <a:rPr lang="en-US" b="1" dirty="0">
                  <a:solidFill>
                    <a:schemeClr val="accent1">
                      <a:lumMod val="75000"/>
                    </a:schemeClr>
                  </a:solidFill>
                  <a:latin typeface="Century Gothic" pitchFamily="34" charset="0"/>
                </a:rPr>
                <a:t>Income</a:t>
              </a:r>
              <a:endParaRPr lang="en-AU" b="1" dirty="0">
                <a:solidFill>
                  <a:schemeClr val="accent1">
                    <a:lumMod val="75000"/>
                  </a:schemeClr>
                </a:solidFill>
                <a:latin typeface="Century Gothic" pitchFamily="34" charset="0"/>
              </a:endParaRPr>
            </a:p>
          </p:txBody>
        </p:sp>
        <p:sp>
          <p:nvSpPr>
            <p:cNvPr id="17421" name="Text Box 21"/>
            <p:cNvSpPr txBox="1">
              <a:spLocks noChangeArrowheads="1"/>
            </p:cNvSpPr>
            <p:nvPr/>
          </p:nvSpPr>
          <p:spPr bwMode="auto">
            <a:xfrm>
              <a:off x="4080" y="3024"/>
              <a:ext cx="1056" cy="261"/>
            </a:xfrm>
            <a:prstGeom prst="rect">
              <a:avLst/>
            </a:prstGeom>
            <a:noFill/>
            <a:ln w="9525">
              <a:noFill/>
              <a:miter lim="800000"/>
              <a:headEnd/>
              <a:tailEnd/>
            </a:ln>
          </p:spPr>
          <p:txBody>
            <a:bodyPr>
              <a:spAutoFit/>
            </a:bodyPr>
            <a:lstStyle/>
            <a:p>
              <a:pPr algn="l">
                <a:spcBef>
                  <a:spcPct val="50000"/>
                </a:spcBef>
              </a:pPr>
              <a:r>
                <a:rPr lang="en-AU" b="1">
                  <a:solidFill>
                    <a:srgbClr val="FF0000"/>
                  </a:solidFill>
                  <a:latin typeface="Century Gothic" pitchFamily="34" charset="0"/>
                </a:rPr>
                <a:t>Sentiment</a:t>
              </a:r>
            </a:p>
          </p:txBody>
        </p:sp>
        <p:sp>
          <p:nvSpPr>
            <p:cNvPr id="17422" name="Text Box 22"/>
            <p:cNvSpPr txBox="1">
              <a:spLocks noChangeArrowheads="1"/>
            </p:cNvSpPr>
            <p:nvPr/>
          </p:nvSpPr>
          <p:spPr bwMode="auto">
            <a:xfrm>
              <a:off x="4128" y="3696"/>
              <a:ext cx="1056" cy="262"/>
            </a:xfrm>
            <a:prstGeom prst="rect">
              <a:avLst/>
            </a:prstGeom>
            <a:noFill/>
            <a:ln w="9525">
              <a:noFill/>
              <a:miter lim="800000"/>
              <a:headEnd/>
              <a:tailEnd/>
            </a:ln>
          </p:spPr>
          <p:txBody>
            <a:bodyPr>
              <a:spAutoFit/>
            </a:bodyPr>
            <a:lstStyle/>
            <a:p>
              <a:pPr algn="l">
                <a:spcBef>
                  <a:spcPct val="50000"/>
                </a:spcBef>
              </a:pPr>
              <a:r>
                <a:rPr lang="en-US" b="1">
                  <a:latin typeface="Century Gothic" pitchFamily="34" charset="0"/>
                </a:rPr>
                <a:t>Total</a:t>
              </a:r>
              <a:endParaRPr lang="en-AU" b="1">
                <a:latin typeface="Century Gothic" pitchFamily="34" charset="0"/>
              </a:endParaRPr>
            </a:p>
          </p:txBody>
        </p:sp>
        <p:sp>
          <p:nvSpPr>
            <p:cNvPr id="17423" name="Text Box 23"/>
            <p:cNvSpPr txBox="1">
              <a:spLocks noChangeArrowheads="1"/>
            </p:cNvSpPr>
            <p:nvPr/>
          </p:nvSpPr>
          <p:spPr bwMode="auto">
            <a:xfrm>
              <a:off x="2928" y="3696"/>
              <a:ext cx="768" cy="262"/>
            </a:xfrm>
            <a:prstGeom prst="rect">
              <a:avLst/>
            </a:prstGeom>
            <a:noFill/>
            <a:ln w="9525">
              <a:noFill/>
              <a:miter lim="800000"/>
              <a:headEnd/>
              <a:tailEnd/>
            </a:ln>
          </p:spPr>
          <p:txBody>
            <a:bodyPr>
              <a:spAutoFit/>
            </a:bodyPr>
            <a:lstStyle/>
            <a:p>
              <a:pPr algn="l">
                <a:spcBef>
                  <a:spcPct val="50000"/>
                </a:spcBef>
              </a:pPr>
              <a:r>
                <a:rPr lang="en-US" b="1">
                  <a:latin typeface="Century Gothic" pitchFamily="34" charset="0"/>
                </a:rPr>
                <a:t>9%pa</a:t>
              </a:r>
              <a:endParaRPr lang="en-AU" b="1">
                <a:latin typeface="Century Gothic" pitchFamily="34" charset="0"/>
              </a:endParaRPr>
            </a:p>
          </p:txBody>
        </p:sp>
        <p:sp>
          <p:nvSpPr>
            <p:cNvPr id="17424" name="Text Box 24"/>
            <p:cNvSpPr txBox="1">
              <a:spLocks noChangeArrowheads="1"/>
            </p:cNvSpPr>
            <p:nvPr/>
          </p:nvSpPr>
          <p:spPr bwMode="auto">
            <a:xfrm>
              <a:off x="4032" y="1920"/>
              <a:ext cx="1056" cy="211"/>
            </a:xfrm>
            <a:prstGeom prst="rect">
              <a:avLst/>
            </a:prstGeom>
            <a:noFill/>
            <a:ln w="9525">
              <a:noFill/>
              <a:miter lim="800000"/>
              <a:headEnd/>
              <a:tailEnd/>
            </a:ln>
          </p:spPr>
          <p:txBody>
            <a:bodyPr>
              <a:spAutoFit/>
            </a:bodyPr>
            <a:lstStyle/>
            <a:p>
              <a:pPr algn="l">
                <a:spcBef>
                  <a:spcPct val="50000"/>
                </a:spcBef>
              </a:pPr>
              <a:r>
                <a:rPr lang="en-US" b="1" dirty="0">
                  <a:latin typeface="Century Gothic" pitchFamily="34" charset="0"/>
                </a:rPr>
                <a:t>      </a:t>
              </a:r>
              <a:r>
                <a:rPr lang="en-US" b="1" dirty="0">
                  <a:solidFill>
                    <a:schemeClr val="accent1">
                      <a:lumMod val="75000"/>
                    </a:schemeClr>
                  </a:solidFill>
                  <a:latin typeface="Century Gothic" pitchFamily="34" charset="0"/>
                </a:rPr>
                <a:t>+</a:t>
              </a:r>
              <a:endParaRPr lang="en-AU" b="1" dirty="0">
                <a:solidFill>
                  <a:schemeClr val="accent1">
                    <a:lumMod val="75000"/>
                  </a:schemeClr>
                </a:solidFill>
                <a:latin typeface="Century Gothic" pitchFamily="34" charset="0"/>
              </a:endParaRPr>
            </a:p>
          </p:txBody>
        </p:sp>
        <p:sp>
          <p:nvSpPr>
            <p:cNvPr id="17425" name="Text Box 25"/>
            <p:cNvSpPr txBox="1">
              <a:spLocks noChangeArrowheads="1"/>
            </p:cNvSpPr>
            <p:nvPr/>
          </p:nvSpPr>
          <p:spPr bwMode="auto">
            <a:xfrm>
              <a:off x="3984" y="2736"/>
              <a:ext cx="1056" cy="261"/>
            </a:xfrm>
            <a:prstGeom prst="rect">
              <a:avLst/>
            </a:prstGeom>
            <a:noFill/>
            <a:ln w="9525">
              <a:noFill/>
              <a:miter lim="800000"/>
              <a:headEnd/>
              <a:tailEnd/>
            </a:ln>
          </p:spPr>
          <p:txBody>
            <a:bodyPr>
              <a:spAutoFit/>
            </a:bodyPr>
            <a:lstStyle/>
            <a:p>
              <a:pPr algn="l">
                <a:spcBef>
                  <a:spcPct val="50000"/>
                </a:spcBef>
              </a:pPr>
              <a:r>
                <a:rPr lang="en-US" b="1">
                  <a:solidFill>
                    <a:srgbClr val="FF0000"/>
                  </a:solidFill>
                  <a:latin typeface="Century Gothic" pitchFamily="34" charset="0"/>
                </a:rPr>
                <a:t>       +</a:t>
              </a:r>
              <a:endParaRPr lang="en-AU" b="1">
                <a:solidFill>
                  <a:srgbClr val="FF0000"/>
                </a:solidFill>
                <a:latin typeface="Century Gothic" pitchFamily="34" charset="0"/>
              </a:endParaRPr>
            </a:p>
          </p:txBody>
        </p:sp>
      </p:grpSp>
      <p:sp>
        <p:nvSpPr>
          <p:cNvPr id="29"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Total returns,</a:t>
            </a:r>
            <a:r>
              <a:rPr kumimoji="0" lang="en-US" sz="2400" b="1" i="0" u="none" strike="noStrike" kern="1200" cap="none" spc="0" normalizeH="0" noProof="0" dirty="0">
                <a:ln>
                  <a:noFill/>
                </a:ln>
                <a:solidFill>
                  <a:schemeClr val="bg1"/>
                </a:solidFill>
                <a:effectLst/>
                <a:uLnTx/>
                <a:uFillTx/>
                <a:latin typeface="Century Gothic" pitchFamily="34" charset="0"/>
              </a:rPr>
              <a:t> an example.</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6"/>
          <p:cNvSpPr>
            <a:spLocks noGrp="1"/>
          </p:cNvSpPr>
          <p:nvPr>
            <p:ph type="sldNum" sz="quarter" idx="10"/>
          </p:nvPr>
        </p:nvSpPr>
        <p:spPr>
          <a:xfrm>
            <a:off x="-9872" y="6520259"/>
            <a:ext cx="2133600" cy="365125"/>
          </a:xfrm>
        </p:spPr>
        <p:txBody>
          <a:bodyPr/>
          <a:lstStyle/>
          <a:p>
            <a:pPr>
              <a:defRPr/>
            </a:pPr>
            <a:fld id="{2F9CF514-601B-41F4-8FB2-E39FD2F7743D}" type="slidenum">
              <a:rPr lang="en-AU"/>
              <a:pPr>
                <a:defRPr/>
              </a:pPr>
              <a:t>16</a:t>
            </a:fld>
            <a:endParaRPr lang="en-AU"/>
          </a:p>
        </p:txBody>
      </p:sp>
      <p:sp>
        <p:nvSpPr>
          <p:cNvPr id="18436" name="Text Box 3"/>
          <p:cNvSpPr txBox="1">
            <a:spLocks noChangeArrowheads="1"/>
          </p:cNvSpPr>
          <p:nvPr/>
        </p:nvSpPr>
        <p:spPr bwMode="auto">
          <a:xfrm>
            <a:off x="4648200" y="2362200"/>
            <a:ext cx="1295400" cy="369332"/>
          </a:xfrm>
          <a:prstGeom prst="rect">
            <a:avLst/>
          </a:prstGeom>
          <a:noFill/>
          <a:ln w="9525">
            <a:noFill/>
            <a:miter lim="800000"/>
            <a:headEnd/>
            <a:tailEnd/>
          </a:ln>
        </p:spPr>
        <p:txBody>
          <a:bodyPr>
            <a:spAutoFit/>
          </a:bodyPr>
          <a:lstStyle/>
          <a:p>
            <a:pPr algn="l">
              <a:spcBef>
                <a:spcPct val="50000"/>
              </a:spcBef>
            </a:pPr>
            <a:r>
              <a:rPr lang="en-US" b="1" dirty="0">
                <a:solidFill>
                  <a:schemeClr val="accent2"/>
                </a:solidFill>
                <a:latin typeface="Century Gothic" pitchFamily="34" charset="0"/>
              </a:rPr>
              <a:t> </a:t>
            </a:r>
            <a:r>
              <a:rPr lang="en-US" b="1" dirty="0">
                <a:solidFill>
                  <a:schemeClr val="accent1">
                    <a:lumMod val="75000"/>
                  </a:schemeClr>
                </a:solidFill>
                <a:latin typeface="Century Gothic" pitchFamily="34" charset="0"/>
              </a:rPr>
              <a:t>4%pa</a:t>
            </a:r>
            <a:endParaRPr lang="en-AU" b="1" dirty="0">
              <a:solidFill>
                <a:schemeClr val="accent1">
                  <a:lumMod val="75000"/>
                </a:schemeClr>
              </a:solidFill>
              <a:latin typeface="Century Gothic" pitchFamily="34" charset="0"/>
            </a:endParaRPr>
          </a:p>
        </p:txBody>
      </p:sp>
      <p:sp>
        <p:nvSpPr>
          <p:cNvPr id="18437" name="Text Box 4"/>
          <p:cNvSpPr txBox="1">
            <a:spLocks noChangeArrowheads="1"/>
          </p:cNvSpPr>
          <p:nvPr/>
        </p:nvSpPr>
        <p:spPr bwMode="auto">
          <a:xfrm>
            <a:off x="4876800" y="5943600"/>
            <a:ext cx="990600" cy="457200"/>
          </a:xfrm>
          <a:prstGeom prst="rect">
            <a:avLst/>
          </a:prstGeom>
          <a:noFill/>
          <a:ln w="9525">
            <a:noFill/>
            <a:miter lim="800000"/>
            <a:headEnd/>
            <a:tailEnd/>
          </a:ln>
        </p:spPr>
        <p:txBody>
          <a:bodyPr>
            <a:spAutoFit/>
          </a:bodyPr>
          <a:lstStyle/>
          <a:p>
            <a:pPr algn="l"/>
            <a:endParaRPr lang="en-US"/>
          </a:p>
        </p:txBody>
      </p:sp>
      <p:sp>
        <p:nvSpPr>
          <p:cNvPr id="18438" name="Line 5"/>
          <p:cNvSpPr>
            <a:spLocks noChangeShapeType="1"/>
          </p:cNvSpPr>
          <p:nvPr/>
        </p:nvSpPr>
        <p:spPr bwMode="auto">
          <a:xfrm>
            <a:off x="4648200" y="5867400"/>
            <a:ext cx="1219200" cy="0"/>
          </a:xfrm>
          <a:prstGeom prst="line">
            <a:avLst/>
          </a:prstGeom>
          <a:noFill/>
          <a:ln w="38100">
            <a:solidFill>
              <a:schemeClr val="tx1"/>
            </a:solidFill>
            <a:round/>
            <a:headEnd/>
            <a:tailEnd/>
          </a:ln>
        </p:spPr>
        <p:txBody>
          <a:bodyPr/>
          <a:lstStyle/>
          <a:p>
            <a:endParaRPr lang="en-AU"/>
          </a:p>
        </p:txBody>
      </p:sp>
      <p:sp>
        <p:nvSpPr>
          <p:cNvPr id="18439" name="Line 6"/>
          <p:cNvSpPr>
            <a:spLocks noChangeShapeType="1"/>
          </p:cNvSpPr>
          <p:nvPr/>
        </p:nvSpPr>
        <p:spPr bwMode="auto">
          <a:xfrm>
            <a:off x="6400800" y="5867400"/>
            <a:ext cx="1447800" cy="0"/>
          </a:xfrm>
          <a:prstGeom prst="line">
            <a:avLst/>
          </a:prstGeom>
          <a:noFill/>
          <a:ln w="38100">
            <a:solidFill>
              <a:schemeClr val="tx1"/>
            </a:solidFill>
            <a:round/>
            <a:headEnd/>
            <a:tailEnd/>
          </a:ln>
        </p:spPr>
        <p:txBody>
          <a:bodyPr/>
          <a:lstStyle/>
          <a:p>
            <a:endParaRPr lang="en-AU"/>
          </a:p>
        </p:txBody>
      </p:sp>
      <p:grpSp>
        <p:nvGrpSpPr>
          <p:cNvPr id="2" name="Group 7"/>
          <p:cNvGrpSpPr>
            <a:grpSpLocks/>
          </p:cNvGrpSpPr>
          <p:nvPr/>
        </p:nvGrpSpPr>
        <p:grpSpPr bwMode="auto">
          <a:xfrm>
            <a:off x="533400" y="1371600"/>
            <a:ext cx="7848600" cy="4906963"/>
            <a:chOff x="384" y="1152"/>
            <a:chExt cx="4896" cy="2806"/>
          </a:xfrm>
        </p:grpSpPr>
        <p:sp>
          <p:nvSpPr>
            <p:cNvPr id="18442" name="Text Box 8"/>
            <p:cNvSpPr txBox="1">
              <a:spLocks noChangeArrowheads="1"/>
            </p:cNvSpPr>
            <p:nvPr/>
          </p:nvSpPr>
          <p:spPr bwMode="auto">
            <a:xfrm>
              <a:off x="432" y="1152"/>
              <a:ext cx="3545" cy="261"/>
            </a:xfrm>
            <a:prstGeom prst="rect">
              <a:avLst/>
            </a:prstGeom>
            <a:noFill/>
            <a:ln w="9525">
              <a:noFill/>
              <a:miter lim="800000"/>
              <a:headEnd/>
              <a:tailEnd/>
            </a:ln>
          </p:spPr>
          <p:txBody>
            <a:bodyPr wrap="none">
              <a:spAutoFit/>
            </a:bodyPr>
            <a:lstStyle/>
            <a:p>
              <a:pPr algn="l"/>
              <a:r>
                <a:rPr lang="en-US" b="1">
                  <a:latin typeface="Century Gothic" pitchFamily="34" charset="0"/>
                </a:rPr>
                <a:t>EPS         PE       Price         Contribution</a:t>
              </a:r>
              <a:endParaRPr lang="en-AU" b="1">
                <a:latin typeface="Century Gothic" pitchFamily="34" charset="0"/>
              </a:endParaRPr>
            </a:p>
          </p:txBody>
        </p:sp>
        <p:grpSp>
          <p:nvGrpSpPr>
            <p:cNvPr id="3" name="Group 9"/>
            <p:cNvGrpSpPr>
              <a:grpSpLocks/>
            </p:cNvGrpSpPr>
            <p:nvPr/>
          </p:nvGrpSpPr>
          <p:grpSpPr bwMode="auto">
            <a:xfrm>
              <a:off x="384" y="2016"/>
              <a:ext cx="3408" cy="1609"/>
              <a:chOff x="768" y="1536"/>
              <a:chExt cx="3408" cy="1609"/>
            </a:xfrm>
          </p:grpSpPr>
          <p:sp>
            <p:nvSpPr>
              <p:cNvPr id="18451" name="Text Box 10"/>
              <p:cNvSpPr txBox="1">
                <a:spLocks noChangeArrowheads="1"/>
              </p:cNvSpPr>
              <p:nvPr/>
            </p:nvSpPr>
            <p:spPr bwMode="auto">
              <a:xfrm>
                <a:off x="768" y="1536"/>
                <a:ext cx="2005" cy="261"/>
              </a:xfrm>
              <a:prstGeom prst="rect">
                <a:avLst/>
              </a:prstGeom>
              <a:noFill/>
              <a:ln w="25400">
                <a:noFill/>
                <a:miter lim="800000"/>
                <a:headEnd/>
                <a:tailEnd/>
              </a:ln>
            </p:spPr>
            <p:txBody>
              <a:bodyPr wrap="none">
                <a:spAutoFit/>
              </a:bodyPr>
              <a:lstStyle/>
              <a:p>
                <a:pPr algn="l"/>
                <a:r>
                  <a:rPr lang="en-US">
                    <a:latin typeface="Century Gothic" pitchFamily="34" charset="0"/>
                  </a:rPr>
                  <a:t>$1.00       16     $16.00</a:t>
                </a:r>
                <a:endParaRPr lang="en-AU">
                  <a:latin typeface="Century Gothic" pitchFamily="34" charset="0"/>
                </a:endParaRPr>
              </a:p>
            </p:txBody>
          </p:sp>
          <p:sp>
            <p:nvSpPr>
              <p:cNvPr id="18452" name="Text Box 11"/>
              <p:cNvSpPr txBox="1">
                <a:spLocks noChangeArrowheads="1"/>
              </p:cNvSpPr>
              <p:nvPr/>
            </p:nvSpPr>
            <p:spPr bwMode="auto">
              <a:xfrm>
                <a:off x="768" y="2208"/>
                <a:ext cx="2005" cy="261"/>
              </a:xfrm>
              <a:prstGeom prst="rect">
                <a:avLst/>
              </a:prstGeom>
              <a:noFill/>
              <a:ln w="25400">
                <a:noFill/>
                <a:miter lim="800000"/>
                <a:headEnd/>
                <a:tailEnd/>
              </a:ln>
            </p:spPr>
            <p:txBody>
              <a:bodyPr wrap="none">
                <a:spAutoFit/>
              </a:bodyPr>
              <a:lstStyle/>
              <a:p>
                <a:pPr algn="l"/>
                <a:r>
                  <a:rPr lang="en-US">
                    <a:latin typeface="Century Gothic" pitchFamily="34" charset="0"/>
                  </a:rPr>
                  <a:t>$1.05       16     $16.80</a:t>
                </a:r>
                <a:endParaRPr lang="en-AU">
                  <a:latin typeface="Century Gothic" pitchFamily="34" charset="0"/>
                </a:endParaRPr>
              </a:p>
            </p:txBody>
          </p:sp>
          <p:sp>
            <p:nvSpPr>
              <p:cNvPr id="18453" name="Text Box 12"/>
              <p:cNvSpPr txBox="1">
                <a:spLocks noChangeArrowheads="1"/>
              </p:cNvSpPr>
              <p:nvPr/>
            </p:nvSpPr>
            <p:spPr bwMode="auto">
              <a:xfrm>
                <a:off x="768" y="2883"/>
                <a:ext cx="2005" cy="262"/>
              </a:xfrm>
              <a:prstGeom prst="rect">
                <a:avLst/>
              </a:prstGeom>
              <a:noFill/>
              <a:ln w="25400">
                <a:noFill/>
                <a:miter lim="800000"/>
                <a:headEnd/>
                <a:tailEnd/>
              </a:ln>
            </p:spPr>
            <p:txBody>
              <a:bodyPr wrap="none">
                <a:spAutoFit/>
              </a:bodyPr>
              <a:lstStyle/>
              <a:p>
                <a:pPr algn="l"/>
                <a:r>
                  <a:rPr lang="en-US">
                    <a:latin typeface="Century Gothic" pitchFamily="34" charset="0"/>
                  </a:rPr>
                  <a:t>$1.05       </a:t>
                </a:r>
                <a:r>
                  <a:rPr lang="en-US">
                    <a:solidFill>
                      <a:srgbClr val="FF0000"/>
                    </a:solidFill>
                    <a:latin typeface="Century Gothic" pitchFamily="34" charset="0"/>
                  </a:rPr>
                  <a:t>17     $17.90</a:t>
                </a:r>
                <a:endParaRPr lang="en-AU">
                  <a:solidFill>
                    <a:srgbClr val="FF0000"/>
                  </a:solidFill>
                  <a:latin typeface="Century Gothic" pitchFamily="34" charset="0"/>
                </a:endParaRPr>
              </a:p>
            </p:txBody>
          </p:sp>
          <p:sp>
            <p:nvSpPr>
              <p:cNvPr id="18454" name="Line 13"/>
              <p:cNvSpPr>
                <a:spLocks noChangeShapeType="1"/>
              </p:cNvSpPr>
              <p:nvPr/>
            </p:nvSpPr>
            <p:spPr bwMode="auto">
              <a:xfrm>
                <a:off x="2880" y="1776"/>
                <a:ext cx="288" cy="192"/>
              </a:xfrm>
              <a:prstGeom prst="line">
                <a:avLst/>
              </a:prstGeom>
              <a:noFill/>
              <a:ln w="25400">
                <a:solidFill>
                  <a:schemeClr val="tx1"/>
                </a:solidFill>
                <a:round/>
                <a:headEnd/>
                <a:tailEnd/>
              </a:ln>
            </p:spPr>
            <p:txBody>
              <a:bodyPr/>
              <a:lstStyle/>
              <a:p>
                <a:endParaRPr lang="en-AU"/>
              </a:p>
            </p:txBody>
          </p:sp>
          <p:sp>
            <p:nvSpPr>
              <p:cNvPr id="18455" name="Line 14"/>
              <p:cNvSpPr>
                <a:spLocks noChangeShapeType="1"/>
              </p:cNvSpPr>
              <p:nvPr/>
            </p:nvSpPr>
            <p:spPr bwMode="auto">
              <a:xfrm flipH="1">
                <a:off x="2880" y="1968"/>
                <a:ext cx="288" cy="240"/>
              </a:xfrm>
              <a:prstGeom prst="line">
                <a:avLst/>
              </a:prstGeom>
              <a:noFill/>
              <a:ln w="25400">
                <a:solidFill>
                  <a:schemeClr val="tx1"/>
                </a:solidFill>
                <a:round/>
                <a:headEnd/>
                <a:tailEnd/>
              </a:ln>
            </p:spPr>
            <p:txBody>
              <a:bodyPr/>
              <a:lstStyle/>
              <a:p>
                <a:endParaRPr lang="en-AU"/>
              </a:p>
            </p:txBody>
          </p:sp>
          <p:sp>
            <p:nvSpPr>
              <p:cNvPr id="18456" name="Line 15"/>
              <p:cNvSpPr>
                <a:spLocks noChangeShapeType="1"/>
              </p:cNvSpPr>
              <p:nvPr/>
            </p:nvSpPr>
            <p:spPr bwMode="auto">
              <a:xfrm>
                <a:off x="2880" y="2496"/>
                <a:ext cx="288" cy="192"/>
              </a:xfrm>
              <a:prstGeom prst="line">
                <a:avLst/>
              </a:prstGeom>
              <a:noFill/>
              <a:ln w="25400">
                <a:solidFill>
                  <a:schemeClr val="tx1"/>
                </a:solidFill>
                <a:round/>
                <a:headEnd/>
                <a:tailEnd/>
              </a:ln>
            </p:spPr>
            <p:txBody>
              <a:bodyPr/>
              <a:lstStyle/>
              <a:p>
                <a:endParaRPr lang="en-AU"/>
              </a:p>
            </p:txBody>
          </p:sp>
          <p:sp>
            <p:nvSpPr>
              <p:cNvPr id="18457" name="Line 16"/>
              <p:cNvSpPr>
                <a:spLocks noChangeShapeType="1"/>
              </p:cNvSpPr>
              <p:nvPr/>
            </p:nvSpPr>
            <p:spPr bwMode="auto">
              <a:xfrm flipH="1">
                <a:off x="2880" y="2688"/>
                <a:ext cx="288" cy="288"/>
              </a:xfrm>
              <a:prstGeom prst="line">
                <a:avLst/>
              </a:prstGeom>
              <a:noFill/>
              <a:ln w="25400">
                <a:solidFill>
                  <a:schemeClr val="tx1"/>
                </a:solidFill>
                <a:round/>
                <a:headEnd/>
                <a:tailEnd/>
              </a:ln>
            </p:spPr>
            <p:txBody>
              <a:bodyPr/>
              <a:lstStyle/>
              <a:p>
                <a:endParaRPr lang="en-AU"/>
              </a:p>
            </p:txBody>
          </p:sp>
          <p:sp>
            <p:nvSpPr>
              <p:cNvPr id="18458" name="Text Box 17"/>
              <p:cNvSpPr txBox="1">
                <a:spLocks noChangeArrowheads="1"/>
              </p:cNvSpPr>
              <p:nvPr/>
            </p:nvSpPr>
            <p:spPr bwMode="auto">
              <a:xfrm>
                <a:off x="3312" y="1824"/>
                <a:ext cx="864" cy="211"/>
              </a:xfrm>
              <a:prstGeom prst="rect">
                <a:avLst/>
              </a:prstGeom>
              <a:noFill/>
              <a:ln w="25400">
                <a:noFill/>
                <a:miter lim="800000"/>
                <a:headEnd/>
                <a:tailEnd/>
              </a:ln>
            </p:spPr>
            <p:txBody>
              <a:bodyPr>
                <a:spAutoFit/>
              </a:bodyPr>
              <a:lstStyle/>
              <a:p>
                <a:pPr algn="l">
                  <a:spcBef>
                    <a:spcPct val="50000"/>
                  </a:spcBef>
                </a:pPr>
                <a:r>
                  <a:rPr lang="en-US" b="1" dirty="0">
                    <a:solidFill>
                      <a:schemeClr val="accent1">
                        <a:lumMod val="75000"/>
                      </a:schemeClr>
                    </a:solidFill>
                    <a:latin typeface="Century Gothic" pitchFamily="34" charset="0"/>
                  </a:rPr>
                  <a:t>+5%pa</a:t>
                </a:r>
                <a:endParaRPr lang="en-AU" b="1" dirty="0">
                  <a:solidFill>
                    <a:schemeClr val="accent1">
                      <a:lumMod val="75000"/>
                    </a:schemeClr>
                  </a:solidFill>
                  <a:latin typeface="Century Gothic" pitchFamily="34" charset="0"/>
                </a:endParaRPr>
              </a:p>
            </p:txBody>
          </p:sp>
          <p:sp>
            <p:nvSpPr>
              <p:cNvPr id="18459" name="Text Box 18"/>
              <p:cNvSpPr txBox="1">
                <a:spLocks noChangeArrowheads="1"/>
              </p:cNvSpPr>
              <p:nvPr/>
            </p:nvSpPr>
            <p:spPr bwMode="auto">
              <a:xfrm>
                <a:off x="3312" y="2545"/>
                <a:ext cx="864" cy="261"/>
              </a:xfrm>
              <a:prstGeom prst="rect">
                <a:avLst/>
              </a:prstGeom>
              <a:noFill/>
              <a:ln w="25400">
                <a:noFill/>
                <a:miter lim="800000"/>
                <a:headEnd/>
                <a:tailEnd/>
              </a:ln>
            </p:spPr>
            <p:txBody>
              <a:bodyPr>
                <a:spAutoFit/>
              </a:bodyPr>
              <a:lstStyle/>
              <a:p>
                <a:pPr algn="l">
                  <a:spcBef>
                    <a:spcPct val="50000"/>
                  </a:spcBef>
                </a:pPr>
                <a:r>
                  <a:rPr lang="en-US" b="1">
                    <a:solidFill>
                      <a:srgbClr val="FF0000"/>
                    </a:solidFill>
                    <a:latin typeface="Century Gothic" pitchFamily="34" charset="0"/>
                  </a:rPr>
                  <a:t>+7%pa</a:t>
                </a:r>
                <a:endParaRPr lang="en-AU" b="1">
                  <a:solidFill>
                    <a:srgbClr val="FF0000"/>
                  </a:solidFill>
                  <a:latin typeface="Century Gothic" pitchFamily="34" charset="0"/>
                </a:endParaRPr>
              </a:p>
            </p:txBody>
          </p:sp>
        </p:grpSp>
        <p:sp>
          <p:nvSpPr>
            <p:cNvPr id="18444" name="Text Box 19"/>
            <p:cNvSpPr txBox="1">
              <a:spLocks noChangeArrowheads="1"/>
            </p:cNvSpPr>
            <p:nvPr/>
          </p:nvSpPr>
          <p:spPr bwMode="auto">
            <a:xfrm>
              <a:off x="4080" y="2160"/>
              <a:ext cx="1200" cy="370"/>
            </a:xfrm>
            <a:prstGeom prst="rect">
              <a:avLst/>
            </a:prstGeom>
            <a:noFill/>
            <a:ln w="9525">
              <a:noFill/>
              <a:miter lim="800000"/>
              <a:headEnd/>
              <a:tailEnd/>
            </a:ln>
          </p:spPr>
          <p:txBody>
            <a:bodyPr>
              <a:spAutoFit/>
            </a:bodyPr>
            <a:lstStyle/>
            <a:p>
              <a:pPr algn="l">
                <a:spcBef>
                  <a:spcPct val="50000"/>
                </a:spcBef>
              </a:pPr>
              <a:r>
                <a:rPr lang="en-US" b="1" dirty="0">
                  <a:solidFill>
                    <a:schemeClr val="accent1">
                      <a:lumMod val="75000"/>
                    </a:schemeClr>
                  </a:solidFill>
                  <a:latin typeface="Century Gothic" pitchFamily="34" charset="0"/>
                </a:rPr>
                <a:t>Earnings Growth</a:t>
              </a:r>
              <a:endParaRPr lang="en-AU" b="1" dirty="0">
                <a:solidFill>
                  <a:schemeClr val="accent1">
                    <a:lumMod val="75000"/>
                  </a:schemeClr>
                </a:solidFill>
                <a:latin typeface="Century Gothic" pitchFamily="34" charset="0"/>
              </a:endParaRPr>
            </a:p>
          </p:txBody>
        </p:sp>
        <p:sp>
          <p:nvSpPr>
            <p:cNvPr id="18445" name="Text Box 20"/>
            <p:cNvSpPr txBox="1">
              <a:spLocks noChangeArrowheads="1"/>
            </p:cNvSpPr>
            <p:nvPr/>
          </p:nvSpPr>
          <p:spPr bwMode="auto">
            <a:xfrm>
              <a:off x="4080" y="1680"/>
              <a:ext cx="1056" cy="211"/>
            </a:xfrm>
            <a:prstGeom prst="rect">
              <a:avLst/>
            </a:prstGeom>
            <a:noFill/>
            <a:ln w="9525">
              <a:noFill/>
              <a:miter lim="800000"/>
              <a:headEnd/>
              <a:tailEnd/>
            </a:ln>
          </p:spPr>
          <p:txBody>
            <a:bodyPr>
              <a:spAutoFit/>
            </a:bodyPr>
            <a:lstStyle/>
            <a:p>
              <a:pPr algn="l">
                <a:spcBef>
                  <a:spcPct val="50000"/>
                </a:spcBef>
              </a:pPr>
              <a:r>
                <a:rPr lang="en-US" b="1" dirty="0">
                  <a:solidFill>
                    <a:schemeClr val="accent1">
                      <a:lumMod val="75000"/>
                    </a:schemeClr>
                  </a:solidFill>
                  <a:latin typeface="Century Gothic" pitchFamily="34" charset="0"/>
                </a:rPr>
                <a:t>Income</a:t>
              </a:r>
              <a:endParaRPr lang="en-AU" b="1" dirty="0">
                <a:solidFill>
                  <a:schemeClr val="accent1">
                    <a:lumMod val="75000"/>
                  </a:schemeClr>
                </a:solidFill>
                <a:latin typeface="Century Gothic" pitchFamily="34" charset="0"/>
              </a:endParaRPr>
            </a:p>
          </p:txBody>
        </p:sp>
        <p:sp>
          <p:nvSpPr>
            <p:cNvPr id="18446" name="Text Box 21"/>
            <p:cNvSpPr txBox="1">
              <a:spLocks noChangeArrowheads="1"/>
            </p:cNvSpPr>
            <p:nvPr/>
          </p:nvSpPr>
          <p:spPr bwMode="auto">
            <a:xfrm>
              <a:off x="4080" y="3024"/>
              <a:ext cx="1056" cy="261"/>
            </a:xfrm>
            <a:prstGeom prst="rect">
              <a:avLst/>
            </a:prstGeom>
            <a:noFill/>
            <a:ln w="9525">
              <a:noFill/>
              <a:miter lim="800000"/>
              <a:headEnd/>
              <a:tailEnd/>
            </a:ln>
          </p:spPr>
          <p:txBody>
            <a:bodyPr>
              <a:spAutoFit/>
            </a:bodyPr>
            <a:lstStyle/>
            <a:p>
              <a:pPr algn="l">
                <a:spcBef>
                  <a:spcPct val="50000"/>
                </a:spcBef>
              </a:pPr>
              <a:r>
                <a:rPr lang="en-US" b="1">
                  <a:solidFill>
                    <a:srgbClr val="FF0000"/>
                  </a:solidFill>
                  <a:latin typeface="Century Gothic" pitchFamily="34" charset="0"/>
                </a:rPr>
                <a:t>Sentiment</a:t>
              </a:r>
              <a:endParaRPr lang="en-AU" b="1">
                <a:solidFill>
                  <a:srgbClr val="FF0000"/>
                </a:solidFill>
                <a:latin typeface="Century Gothic" pitchFamily="34" charset="0"/>
              </a:endParaRPr>
            </a:p>
          </p:txBody>
        </p:sp>
        <p:sp>
          <p:nvSpPr>
            <p:cNvPr id="18447" name="Text Box 22"/>
            <p:cNvSpPr txBox="1">
              <a:spLocks noChangeArrowheads="1"/>
            </p:cNvSpPr>
            <p:nvPr/>
          </p:nvSpPr>
          <p:spPr bwMode="auto">
            <a:xfrm>
              <a:off x="4128" y="3696"/>
              <a:ext cx="1056" cy="262"/>
            </a:xfrm>
            <a:prstGeom prst="rect">
              <a:avLst/>
            </a:prstGeom>
            <a:noFill/>
            <a:ln w="9525">
              <a:noFill/>
              <a:miter lim="800000"/>
              <a:headEnd/>
              <a:tailEnd/>
            </a:ln>
          </p:spPr>
          <p:txBody>
            <a:bodyPr>
              <a:spAutoFit/>
            </a:bodyPr>
            <a:lstStyle/>
            <a:p>
              <a:pPr algn="l">
                <a:spcBef>
                  <a:spcPct val="50000"/>
                </a:spcBef>
              </a:pPr>
              <a:r>
                <a:rPr lang="en-US" b="1">
                  <a:latin typeface="Century Gothic" pitchFamily="34" charset="0"/>
                </a:rPr>
                <a:t>Total</a:t>
              </a:r>
              <a:endParaRPr lang="en-AU" b="1">
                <a:latin typeface="Century Gothic" pitchFamily="34" charset="0"/>
              </a:endParaRPr>
            </a:p>
          </p:txBody>
        </p:sp>
        <p:sp>
          <p:nvSpPr>
            <p:cNvPr id="18448" name="Text Box 23"/>
            <p:cNvSpPr txBox="1">
              <a:spLocks noChangeArrowheads="1"/>
            </p:cNvSpPr>
            <p:nvPr/>
          </p:nvSpPr>
          <p:spPr bwMode="auto">
            <a:xfrm>
              <a:off x="2928" y="3696"/>
              <a:ext cx="768" cy="262"/>
            </a:xfrm>
            <a:prstGeom prst="rect">
              <a:avLst/>
            </a:prstGeom>
            <a:noFill/>
            <a:ln w="9525">
              <a:noFill/>
              <a:miter lim="800000"/>
              <a:headEnd/>
              <a:tailEnd/>
            </a:ln>
          </p:spPr>
          <p:txBody>
            <a:bodyPr>
              <a:spAutoFit/>
            </a:bodyPr>
            <a:lstStyle/>
            <a:p>
              <a:pPr algn="l">
                <a:spcBef>
                  <a:spcPct val="50000"/>
                </a:spcBef>
              </a:pPr>
              <a:r>
                <a:rPr lang="en-US" b="1">
                  <a:latin typeface="Century Gothic" pitchFamily="34" charset="0"/>
                </a:rPr>
                <a:t>16%pa</a:t>
              </a:r>
              <a:endParaRPr lang="en-AU" b="1">
                <a:latin typeface="Century Gothic" pitchFamily="34" charset="0"/>
              </a:endParaRPr>
            </a:p>
          </p:txBody>
        </p:sp>
        <p:sp>
          <p:nvSpPr>
            <p:cNvPr id="18449" name="Text Box 24"/>
            <p:cNvSpPr txBox="1">
              <a:spLocks noChangeArrowheads="1"/>
            </p:cNvSpPr>
            <p:nvPr/>
          </p:nvSpPr>
          <p:spPr bwMode="auto">
            <a:xfrm>
              <a:off x="4032" y="1920"/>
              <a:ext cx="1056" cy="211"/>
            </a:xfrm>
            <a:prstGeom prst="rect">
              <a:avLst/>
            </a:prstGeom>
            <a:noFill/>
            <a:ln w="9525">
              <a:noFill/>
              <a:miter lim="800000"/>
              <a:headEnd/>
              <a:tailEnd/>
            </a:ln>
          </p:spPr>
          <p:txBody>
            <a:bodyPr>
              <a:spAutoFit/>
            </a:bodyPr>
            <a:lstStyle/>
            <a:p>
              <a:pPr algn="l">
                <a:spcBef>
                  <a:spcPct val="50000"/>
                </a:spcBef>
              </a:pPr>
              <a:r>
                <a:rPr lang="en-US" b="1" dirty="0">
                  <a:latin typeface="Century Gothic" pitchFamily="34" charset="0"/>
                </a:rPr>
                <a:t>      </a:t>
              </a:r>
              <a:r>
                <a:rPr lang="en-US" b="1" dirty="0">
                  <a:solidFill>
                    <a:schemeClr val="accent1">
                      <a:lumMod val="75000"/>
                    </a:schemeClr>
                  </a:solidFill>
                  <a:latin typeface="Century Gothic" pitchFamily="34" charset="0"/>
                </a:rPr>
                <a:t>+</a:t>
              </a:r>
              <a:endParaRPr lang="en-AU" b="1" dirty="0">
                <a:solidFill>
                  <a:schemeClr val="accent1">
                    <a:lumMod val="75000"/>
                  </a:schemeClr>
                </a:solidFill>
                <a:latin typeface="Century Gothic" pitchFamily="34" charset="0"/>
              </a:endParaRPr>
            </a:p>
          </p:txBody>
        </p:sp>
        <p:sp>
          <p:nvSpPr>
            <p:cNvPr id="18450" name="Text Box 25"/>
            <p:cNvSpPr txBox="1">
              <a:spLocks noChangeArrowheads="1"/>
            </p:cNvSpPr>
            <p:nvPr/>
          </p:nvSpPr>
          <p:spPr bwMode="auto">
            <a:xfrm>
              <a:off x="3984" y="2736"/>
              <a:ext cx="1056" cy="261"/>
            </a:xfrm>
            <a:prstGeom prst="rect">
              <a:avLst/>
            </a:prstGeom>
            <a:noFill/>
            <a:ln w="9525">
              <a:noFill/>
              <a:miter lim="800000"/>
              <a:headEnd/>
              <a:tailEnd/>
            </a:ln>
          </p:spPr>
          <p:txBody>
            <a:bodyPr>
              <a:spAutoFit/>
            </a:bodyPr>
            <a:lstStyle/>
            <a:p>
              <a:pPr algn="l">
                <a:spcBef>
                  <a:spcPct val="50000"/>
                </a:spcBef>
              </a:pPr>
              <a:r>
                <a:rPr lang="en-US" b="1">
                  <a:solidFill>
                    <a:srgbClr val="FF0000"/>
                  </a:solidFill>
                  <a:latin typeface="Century Gothic" pitchFamily="34" charset="0"/>
                </a:rPr>
                <a:t>       +</a:t>
              </a:r>
              <a:endParaRPr lang="en-AU" b="1">
                <a:solidFill>
                  <a:srgbClr val="FF0000"/>
                </a:solidFill>
                <a:latin typeface="Century Gothic" pitchFamily="34" charset="0"/>
              </a:endParaRPr>
            </a:p>
          </p:txBody>
        </p:sp>
      </p:grpSp>
      <p:sp>
        <p:nvSpPr>
          <p:cNvPr id="18441" name="Line 26"/>
          <p:cNvSpPr>
            <a:spLocks noChangeShapeType="1"/>
          </p:cNvSpPr>
          <p:nvPr/>
        </p:nvSpPr>
        <p:spPr bwMode="auto">
          <a:xfrm>
            <a:off x="1763688" y="4725144"/>
            <a:ext cx="0" cy="381000"/>
          </a:xfrm>
          <a:prstGeom prst="line">
            <a:avLst/>
          </a:prstGeom>
          <a:noFill/>
          <a:ln w="136525">
            <a:solidFill>
              <a:schemeClr val="tx1"/>
            </a:solidFill>
            <a:round/>
            <a:headEnd/>
            <a:tailEnd type="triangle" w="med" len="med"/>
          </a:ln>
        </p:spPr>
        <p:txBody>
          <a:bodyPr/>
          <a:lstStyle/>
          <a:p>
            <a:endParaRPr lang="en-AU"/>
          </a:p>
        </p:txBody>
      </p:sp>
      <p:sp>
        <p:nvSpPr>
          <p:cNvPr id="28"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Total returns, an</a:t>
            </a:r>
            <a:r>
              <a:rPr kumimoji="0" lang="en-US" sz="2400" b="1" i="0" u="none" strike="noStrike" kern="1200" cap="none" spc="0" normalizeH="0" noProof="0" dirty="0">
                <a:ln>
                  <a:noFill/>
                </a:ln>
                <a:solidFill>
                  <a:schemeClr val="bg1"/>
                </a:solidFill>
                <a:effectLst/>
                <a:uLnTx/>
                <a:uFillTx/>
                <a:latin typeface="Century Gothic" pitchFamily="34" charset="0"/>
              </a:rPr>
              <a:t> example</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6"/>
          <p:cNvSpPr>
            <a:spLocks noGrp="1"/>
          </p:cNvSpPr>
          <p:nvPr>
            <p:ph type="sldNum" sz="quarter" idx="10"/>
          </p:nvPr>
        </p:nvSpPr>
        <p:spPr>
          <a:xfrm>
            <a:off x="-9872" y="6520259"/>
            <a:ext cx="2133600" cy="365125"/>
          </a:xfrm>
        </p:spPr>
        <p:txBody>
          <a:bodyPr/>
          <a:lstStyle/>
          <a:p>
            <a:pPr>
              <a:defRPr/>
            </a:pPr>
            <a:fld id="{7CF65C9A-4990-4C45-B39E-7F18877978DC}" type="slidenum">
              <a:rPr lang="en-AU"/>
              <a:pPr>
                <a:defRPr/>
              </a:pPr>
              <a:t>17</a:t>
            </a:fld>
            <a:endParaRPr lang="en-AU"/>
          </a:p>
        </p:txBody>
      </p:sp>
      <p:sp>
        <p:nvSpPr>
          <p:cNvPr id="28"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Total returns another</a:t>
            </a:r>
            <a:r>
              <a:rPr kumimoji="0" lang="en-US" sz="2400" b="1" i="0" u="none" strike="noStrike" kern="1200" cap="none" spc="0" normalizeH="0" noProof="0" dirty="0">
                <a:ln>
                  <a:noFill/>
                </a:ln>
                <a:solidFill>
                  <a:schemeClr val="bg1"/>
                </a:solidFill>
                <a:effectLst/>
                <a:uLnTx/>
                <a:uFillTx/>
                <a:latin typeface="Century Gothic" pitchFamily="34" charset="0"/>
              </a:rPr>
              <a:t> example</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grpSp>
        <p:nvGrpSpPr>
          <p:cNvPr id="48" name="Group 7"/>
          <p:cNvGrpSpPr>
            <a:grpSpLocks/>
          </p:cNvGrpSpPr>
          <p:nvPr/>
        </p:nvGrpSpPr>
        <p:grpSpPr bwMode="auto">
          <a:xfrm>
            <a:off x="533400" y="1371600"/>
            <a:ext cx="7848600" cy="4906963"/>
            <a:chOff x="384" y="1152"/>
            <a:chExt cx="4896" cy="2806"/>
          </a:xfrm>
        </p:grpSpPr>
        <p:sp>
          <p:nvSpPr>
            <p:cNvPr id="49" name="Text Box 8"/>
            <p:cNvSpPr txBox="1">
              <a:spLocks noChangeArrowheads="1"/>
            </p:cNvSpPr>
            <p:nvPr/>
          </p:nvSpPr>
          <p:spPr bwMode="auto">
            <a:xfrm>
              <a:off x="432" y="1152"/>
              <a:ext cx="3545" cy="261"/>
            </a:xfrm>
            <a:prstGeom prst="rect">
              <a:avLst/>
            </a:prstGeom>
            <a:noFill/>
            <a:ln w="9525">
              <a:noFill/>
              <a:miter lim="800000"/>
              <a:headEnd/>
              <a:tailEnd/>
            </a:ln>
          </p:spPr>
          <p:txBody>
            <a:bodyPr wrap="none">
              <a:spAutoFit/>
            </a:bodyPr>
            <a:lstStyle/>
            <a:p>
              <a:pPr algn="l"/>
              <a:r>
                <a:rPr lang="en-US" b="1">
                  <a:latin typeface="Century Gothic" pitchFamily="34" charset="0"/>
                </a:rPr>
                <a:t>EPS         PE       Price         Contribution</a:t>
              </a:r>
              <a:endParaRPr lang="en-AU" b="1">
                <a:latin typeface="Century Gothic" pitchFamily="34" charset="0"/>
              </a:endParaRPr>
            </a:p>
          </p:txBody>
        </p:sp>
        <p:grpSp>
          <p:nvGrpSpPr>
            <p:cNvPr id="50" name="Group 9"/>
            <p:cNvGrpSpPr>
              <a:grpSpLocks/>
            </p:cNvGrpSpPr>
            <p:nvPr/>
          </p:nvGrpSpPr>
          <p:grpSpPr bwMode="auto">
            <a:xfrm>
              <a:off x="384" y="2016"/>
              <a:ext cx="3408" cy="1558"/>
              <a:chOff x="768" y="1536"/>
              <a:chExt cx="3408" cy="1558"/>
            </a:xfrm>
          </p:grpSpPr>
          <p:sp>
            <p:nvSpPr>
              <p:cNvPr id="58" name="Text Box 10"/>
              <p:cNvSpPr txBox="1">
                <a:spLocks noChangeArrowheads="1"/>
              </p:cNvSpPr>
              <p:nvPr/>
            </p:nvSpPr>
            <p:spPr bwMode="auto">
              <a:xfrm>
                <a:off x="768" y="1536"/>
                <a:ext cx="2005" cy="261"/>
              </a:xfrm>
              <a:prstGeom prst="rect">
                <a:avLst/>
              </a:prstGeom>
              <a:noFill/>
              <a:ln w="25400">
                <a:noFill/>
                <a:miter lim="800000"/>
                <a:headEnd/>
                <a:tailEnd/>
              </a:ln>
            </p:spPr>
            <p:txBody>
              <a:bodyPr wrap="none">
                <a:spAutoFit/>
              </a:bodyPr>
              <a:lstStyle/>
              <a:p>
                <a:pPr algn="l"/>
                <a:r>
                  <a:rPr lang="en-US">
                    <a:latin typeface="Century Gothic" pitchFamily="34" charset="0"/>
                  </a:rPr>
                  <a:t>$1.00       16     $16.00</a:t>
                </a:r>
                <a:endParaRPr lang="en-AU">
                  <a:latin typeface="Century Gothic" pitchFamily="34" charset="0"/>
                </a:endParaRPr>
              </a:p>
            </p:txBody>
          </p:sp>
          <p:sp>
            <p:nvSpPr>
              <p:cNvPr id="59" name="Text Box 11"/>
              <p:cNvSpPr txBox="1">
                <a:spLocks noChangeArrowheads="1"/>
              </p:cNvSpPr>
              <p:nvPr/>
            </p:nvSpPr>
            <p:spPr bwMode="auto">
              <a:xfrm>
                <a:off x="768" y="2208"/>
                <a:ext cx="1555" cy="211"/>
              </a:xfrm>
              <a:prstGeom prst="rect">
                <a:avLst/>
              </a:prstGeom>
              <a:noFill/>
              <a:ln w="25400">
                <a:noFill/>
                <a:miter lim="800000"/>
                <a:headEnd/>
                <a:tailEnd/>
              </a:ln>
            </p:spPr>
            <p:txBody>
              <a:bodyPr wrap="none">
                <a:spAutoFit/>
              </a:bodyPr>
              <a:lstStyle/>
              <a:p>
                <a:pPr algn="l"/>
                <a:r>
                  <a:rPr lang="en-US" dirty="0">
                    <a:latin typeface="Century Gothic" pitchFamily="34" charset="0"/>
                  </a:rPr>
                  <a:t>$0.95       16     $15.20</a:t>
                </a:r>
                <a:endParaRPr lang="en-AU" dirty="0">
                  <a:latin typeface="Century Gothic" pitchFamily="34" charset="0"/>
                </a:endParaRPr>
              </a:p>
            </p:txBody>
          </p:sp>
          <p:sp>
            <p:nvSpPr>
              <p:cNvPr id="60" name="Text Box 12"/>
              <p:cNvSpPr txBox="1">
                <a:spLocks noChangeArrowheads="1"/>
              </p:cNvSpPr>
              <p:nvPr/>
            </p:nvSpPr>
            <p:spPr bwMode="auto">
              <a:xfrm>
                <a:off x="768" y="2883"/>
                <a:ext cx="1475" cy="211"/>
              </a:xfrm>
              <a:prstGeom prst="rect">
                <a:avLst/>
              </a:prstGeom>
              <a:noFill/>
              <a:ln w="25400">
                <a:noFill/>
                <a:miter lim="800000"/>
                <a:headEnd/>
                <a:tailEnd/>
              </a:ln>
            </p:spPr>
            <p:txBody>
              <a:bodyPr wrap="none">
                <a:spAutoFit/>
              </a:bodyPr>
              <a:lstStyle/>
              <a:p>
                <a:pPr algn="l"/>
                <a:r>
                  <a:rPr lang="en-US" dirty="0">
                    <a:latin typeface="Century Gothic" pitchFamily="34" charset="0"/>
                  </a:rPr>
                  <a:t>$0.95       </a:t>
                </a:r>
                <a:r>
                  <a:rPr lang="en-US" dirty="0">
                    <a:solidFill>
                      <a:srgbClr val="FF0000"/>
                    </a:solidFill>
                    <a:latin typeface="Century Gothic" pitchFamily="34" charset="0"/>
                  </a:rPr>
                  <a:t>10     $9.50</a:t>
                </a:r>
                <a:endParaRPr lang="en-AU" dirty="0">
                  <a:solidFill>
                    <a:srgbClr val="FF0000"/>
                  </a:solidFill>
                  <a:latin typeface="Century Gothic" pitchFamily="34" charset="0"/>
                </a:endParaRPr>
              </a:p>
            </p:txBody>
          </p:sp>
          <p:sp>
            <p:nvSpPr>
              <p:cNvPr id="61" name="Line 13"/>
              <p:cNvSpPr>
                <a:spLocks noChangeShapeType="1"/>
              </p:cNvSpPr>
              <p:nvPr/>
            </p:nvSpPr>
            <p:spPr bwMode="auto">
              <a:xfrm>
                <a:off x="2880" y="1776"/>
                <a:ext cx="288" cy="192"/>
              </a:xfrm>
              <a:prstGeom prst="line">
                <a:avLst/>
              </a:prstGeom>
              <a:noFill/>
              <a:ln w="25400">
                <a:solidFill>
                  <a:schemeClr val="tx1"/>
                </a:solidFill>
                <a:round/>
                <a:headEnd/>
                <a:tailEnd/>
              </a:ln>
            </p:spPr>
            <p:txBody>
              <a:bodyPr/>
              <a:lstStyle/>
              <a:p>
                <a:endParaRPr lang="en-AU"/>
              </a:p>
            </p:txBody>
          </p:sp>
          <p:sp>
            <p:nvSpPr>
              <p:cNvPr id="62" name="Line 14"/>
              <p:cNvSpPr>
                <a:spLocks noChangeShapeType="1"/>
              </p:cNvSpPr>
              <p:nvPr/>
            </p:nvSpPr>
            <p:spPr bwMode="auto">
              <a:xfrm flipH="1">
                <a:off x="2880" y="1968"/>
                <a:ext cx="288" cy="240"/>
              </a:xfrm>
              <a:prstGeom prst="line">
                <a:avLst/>
              </a:prstGeom>
              <a:noFill/>
              <a:ln w="25400">
                <a:solidFill>
                  <a:schemeClr val="tx1"/>
                </a:solidFill>
                <a:round/>
                <a:headEnd/>
                <a:tailEnd/>
              </a:ln>
            </p:spPr>
            <p:txBody>
              <a:bodyPr/>
              <a:lstStyle/>
              <a:p>
                <a:endParaRPr lang="en-AU"/>
              </a:p>
            </p:txBody>
          </p:sp>
          <p:sp>
            <p:nvSpPr>
              <p:cNvPr id="63" name="Line 15"/>
              <p:cNvSpPr>
                <a:spLocks noChangeShapeType="1"/>
              </p:cNvSpPr>
              <p:nvPr/>
            </p:nvSpPr>
            <p:spPr bwMode="auto">
              <a:xfrm>
                <a:off x="2880" y="2496"/>
                <a:ext cx="288" cy="192"/>
              </a:xfrm>
              <a:prstGeom prst="line">
                <a:avLst/>
              </a:prstGeom>
              <a:noFill/>
              <a:ln w="25400">
                <a:solidFill>
                  <a:schemeClr val="tx1"/>
                </a:solidFill>
                <a:round/>
                <a:headEnd/>
                <a:tailEnd/>
              </a:ln>
            </p:spPr>
            <p:txBody>
              <a:bodyPr/>
              <a:lstStyle/>
              <a:p>
                <a:endParaRPr lang="en-AU"/>
              </a:p>
            </p:txBody>
          </p:sp>
          <p:sp>
            <p:nvSpPr>
              <p:cNvPr id="64" name="Line 16"/>
              <p:cNvSpPr>
                <a:spLocks noChangeShapeType="1"/>
              </p:cNvSpPr>
              <p:nvPr/>
            </p:nvSpPr>
            <p:spPr bwMode="auto">
              <a:xfrm flipH="1">
                <a:off x="2880" y="2688"/>
                <a:ext cx="288" cy="288"/>
              </a:xfrm>
              <a:prstGeom prst="line">
                <a:avLst/>
              </a:prstGeom>
              <a:noFill/>
              <a:ln w="25400">
                <a:solidFill>
                  <a:schemeClr val="tx1"/>
                </a:solidFill>
                <a:round/>
                <a:headEnd/>
                <a:tailEnd/>
              </a:ln>
            </p:spPr>
            <p:txBody>
              <a:bodyPr/>
              <a:lstStyle/>
              <a:p>
                <a:endParaRPr lang="en-AU"/>
              </a:p>
            </p:txBody>
          </p:sp>
          <p:sp>
            <p:nvSpPr>
              <p:cNvPr id="65" name="Text Box 17"/>
              <p:cNvSpPr txBox="1">
                <a:spLocks noChangeArrowheads="1"/>
              </p:cNvSpPr>
              <p:nvPr/>
            </p:nvSpPr>
            <p:spPr bwMode="auto">
              <a:xfrm>
                <a:off x="3312" y="1824"/>
                <a:ext cx="864" cy="211"/>
              </a:xfrm>
              <a:prstGeom prst="rect">
                <a:avLst/>
              </a:prstGeom>
              <a:noFill/>
              <a:ln w="25400">
                <a:noFill/>
                <a:miter lim="800000"/>
                <a:headEnd/>
                <a:tailEnd/>
              </a:ln>
            </p:spPr>
            <p:txBody>
              <a:bodyPr>
                <a:spAutoFit/>
              </a:bodyPr>
              <a:lstStyle/>
              <a:p>
                <a:pPr algn="l">
                  <a:spcBef>
                    <a:spcPct val="50000"/>
                  </a:spcBef>
                </a:pPr>
                <a:r>
                  <a:rPr lang="en-US" b="1" dirty="0">
                    <a:solidFill>
                      <a:schemeClr val="accent1">
                        <a:lumMod val="75000"/>
                      </a:schemeClr>
                    </a:solidFill>
                    <a:latin typeface="Century Gothic" pitchFamily="34" charset="0"/>
                  </a:rPr>
                  <a:t>-5.0%</a:t>
                </a:r>
                <a:endParaRPr lang="en-AU" b="1" dirty="0">
                  <a:solidFill>
                    <a:schemeClr val="accent1">
                      <a:lumMod val="75000"/>
                    </a:schemeClr>
                  </a:solidFill>
                  <a:latin typeface="Century Gothic" pitchFamily="34" charset="0"/>
                </a:endParaRPr>
              </a:p>
            </p:txBody>
          </p:sp>
          <p:sp>
            <p:nvSpPr>
              <p:cNvPr id="66" name="Text Box 18"/>
              <p:cNvSpPr txBox="1">
                <a:spLocks noChangeArrowheads="1"/>
              </p:cNvSpPr>
              <p:nvPr/>
            </p:nvSpPr>
            <p:spPr bwMode="auto">
              <a:xfrm>
                <a:off x="3312" y="2545"/>
                <a:ext cx="864" cy="211"/>
              </a:xfrm>
              <a:prstGeom prst="rect">
                <a:avLst/>
              </a:prstGeom>
              <a:noFill/>
              <a:ln w="25400">
                <a:noFill/>
                <a:miter lim="800000"/>
                <a:headEnd/>
                <a:tailEnd/>
              </a:ln>
            </p:spPr>
            <p:txBody>
              <a:bodyPr>
                <a:spAutoFit/>
              </a:bodyPr>
              <a:lstStyle/>
              <a:p>
                <a:pPr algn="l">
                  <a:spcBef>
                    <a:spcPct val="50000"/>
                  </a:spcBef>
                </a:pPr>
                <a:r>
                  <a:rPr lang="en-US" b="1" dirty="0">
                    <a:solidFill>
                      <a:srgbClr val="FF0000"/>
                    </a:solidFill>
                    <a:latin typeface="Century Gothic" pitchFamily="34" charset="0"/>
                  </a:rPr>
                  <a:t>-42%</a:t>
                </a:r>
                <a:endParaRPr lang="en-AU" b="1" dirty="0">
                  <a:solidFill>
                    <a:srgbClr val="FF0000"/>
                  </a:solidFill>
                  <a:latin typeface="Century Gothic" pitchFamily="34" charset="0"/>
                </a:endParaRPr>
              </a:p>
            </p:txBody>
          </p:sp>
        </p:grpSp>
        <p:sp>
          <p:nvSpPr>
            <p:cNvPr id="51" name="Text Box 19"/>
            <p:cNvSpPr txBox="1">
              <a:spLocks noChangeArrowheads="1"/>
            </p:cNvSpPr>
            <p:nvPr/>
          </p:nvSpPr>
          <p:spPr bwMode="auto">
            <a:xfrm>
              <a:off x="4080" y="2160"/>
              <a:ext cx="1200" cy="370"/>
            </a:xfrm>
            <a:prstGeom prst="rect">
              <a:avLst/>
            </a:prstGeom>
            <a:noFill/>
            <a:ln w="9525">
              <a:noFill/>
              <a:miter lim="800000"/>
              <a:headEnd/>
              <a:tailEnd/>
            </a:ln>
          </p:spPr>
          <p:txBody>
            <a:bodyPr>
              <a:spAutoFit/>
            </a:bodyPr>
            <a:lstStyle/>
            <a:p>
              <a:pPr algn="l">
                <a:spcBef>
                  <a:spcPct val="50000"/>
                </a:spcBef>
              </a:pPr>
              <a:r>
                <a:rPr lang="en-US" b="1" dirty="0">
                  <a:solidFill>
                    <a:schemeClr val="accent1">
                      <a:lumMod val="75000"/>
                    </a:schemeClr>
                  </a:solidFill>
                  <a:latin typeface="Century Gothic" pitchFamily="34" charset="0"/>
                </a:rPr>
                <a:t>Earnings Growth</a:t>
              </a:r>
              <a:endParaRPr lang="en-AU" b="1" dirty="0">
                <a:solidFill>
                  <a:schemeClr val="accent1">
                    <a:lumMod val="75000"/>
                  </a:schemeClr>
                </a:solidFill>
                <a:latin typeface="Century Gothic" pitchFamily="34" charset="0"/>
              </a:endParaRPr>
            </a:p>
          </p:txBody>
        </p:sp>
        <p:sp>
          <p:nvSpPr>
            <p:cNvPr id="52" name="Text Box 20"/>
            <p:cNvSpPr txBox="1">
              <a:spLocks noChangeArrowheads="1"/>
            </p:cNvSpPr>
            <p:nvPr/>
          </p:nvSpPr>
          <p:spPr bwMode="auto">
            <a:xfrm>
              <a:off x="4080" y="1680"/>
              <a:ext cx="1056" cy="211"/>
            </a:xfrm>
            <a:prstGeom prst="rect">
              <a:avLst/>
            </a:prstGeom>
            <a:noFill/>
            <a:ln w="9525">
              <a:noFill/>
              <a:miter lim="800000"/>
              <a:headEnd/>
              <a:tailEnd/>
            </a:ln>
          </p:spPr>
          <p:txBody>
            <a:bodyPr>
              <a:spAutoFit/>
            </a:bodyPr>
            <a:lstStyle/>
            <a:p>
              <a:pPr algn="l">
                <a:spcBef>
                  <a:spcPct val="50000"/>
                </a:spcBef>
              </a:pPr>
              <a:r>
                <a:rPr lang="en-US" b="1" dirty="0">
                  <a:solidFill>
                    <a:schemeClr val="accent1">
                      <a:lumMod val="75000"/>
                    </a:schemeClr>
                  </a:solidFill>
                  <a:latin typeface="Century Gothic" pitchFamily="34" charset="0"/>
                </a:rPr>
                <a:t>Income</a:t>
              </a:r>
              <a:endParaRPr lang="en-AU" b="1" dirty="0">
                <a:solidFill>
                  <a:schemeClr val="accent1">
                    <a:lumMod val="75000"/>
                  </a:schemeClr>
                </a:solidFill>
                <a:latin typeface="Century Gothic" pitchFamily="34" charset="0"/>
              </a:endParaRPr>
            </a:p>
          </p:txBody>
        </p:sp>
        <p:sp>
          <p:nvSpPr>
            <p:cNvPr id="53" name="Text Box 21"/>
            <p:cNvSpPr txBox="1">
              <a:spLocks noChangeArrowheads="1"/>
            </p:cNvSpPr>
            <p:nvPr/>
          </p:nvSpPr>
          <p:spPr bwMode="auto">
            <a:xfrm>
              <a:off x="4080" y="3024"/>
              <a:ext cx="1056" cy="261"/>
            </a:xfrm>
            <a:prstGeom prst="rect">
              <a:avLst/>
            </a:prstGeom>
            <a:noFill/>
            <a:ln w="9525">
              <a:noFill/>
              <a:miter lim="800000"/>
              <a:headEnd/>
              <a:tailEnd/>
            </a:ln>
          </p:spPr>
          <p:txBody>
            <a:bodyPr>
              <a:spAutoFit/>
            </a:bodyPr>
            <a:lstStyle/>
            <a:p>
              <a:pPr algn="l">
                <a:spcBef>
                  <a:spcPct val="50000"/>
                </a:spcBef>
              </a:pPr>
              <a:r>
                <a:rPr lang="en-US" b="1">
                  <a:solidFill>
                    <a:srgbClr val="FF0000"/>
                  </a:solidFill>
                  <a:latin typeface="Century Gothic" pitchFamily="34" charset="0"/>
                </a:rPr>
                <a:t>Sentiment</a:t>
              </a:r>
              <a:endParaRPr lang="en-AU" b="1">
                <a:solidFill>
                  <a:srgbClr val="FF0000"/>
                </a:solidFill>
                <a:latin typeface="Century Gothic" pitchFamily="34" charset="0"/>
              </a:endParaRPr>
            </a:p>
          </p:txBody>
        </p:sp>
        <p:sp>
          <p:nvSpPr>
            <p:cNvPr id="54" name="Text Box 22"/>
            <p:cNvSpPr txBox="1">
              <a:spLocks noChangeArrowheads="1"/>
            </p:cNvSpPr>
            <p:nvPr/>
          </p:nvSpPr>
          <p:spPr bwMode="auto">
            <a:xfrm>
              <a:off x="4128" y="3696"/>
              <a:ext cx="1056" cy="262"/>
            </a:xfrm>
            <a:prstGeom prst="rect">
              <a:avLst/>
            </a:prstGeom>
            <a:noFill/>
            <a:ln w="9525">
              <a:noFill/>
              <a:miter lim="800000"/>
              <a:headEnd/>
              <a:tailEnd/>
            </a:ln>
          </p:spPr>
          <p:txBody>
            <a:bodyPr>
              <a:spAutoFit/>
            </a:bodyPr>
            <a:lstStyle/>
            <a:p>
              <a:pPr algn="l">
                <a:spcBef>
                  <a:spcPct val="50000"/>
                </a:spcBef>
              </a:pPr>
              <a:r>
                <a:rPr lang="en-US" b="1">
                  <a:latin typeface="Century Gothic" pitchFamily="34" charset="0"/>
                </a:rPr>
                <a:t>Total</a:t>
              </a:r>
              <a:endParaRPr lang="en-AU" b="1">
                <a:latin typeface="Century Gothic" pitchFamily="34" charset="0"/>
              </a:endParaRPr>
            </a:p>
          </p:txBody>
        </p:sp>
        <p:sp>
          <p:nvSpPr>
            <p:cNvPr id="55" name="Text Box 23"/>
            <p:cNvSpPr txBox="1">
              <a:spLocks noChangeArrowheads="1"/>
            </p:cNvSpPr>
            <p:nvPr/>
          </p:nvSpPr>
          <p:spPr bwMode="auto">
            <a:xfrm>
              <a:off x="2928" y="3696"/>
              <a:ext cx="768" cy="211"/>
            </a:xfrm>
            <a:prstGeom prst="rect">
              <a:avLst/>
            </a:prstGeom>
            <a:noFill/>
            <a:ln w="9525">
              <a:noFill/>
              <a:miter lim="800000"/>
              <a:headEnd/>
              <a:tailEnd/>
            </a:ln>
          </p:spPr>
          <p:txBody>
            <a:bodyPr>
              <a:spAutoFit/>
            </a:bodyPr>
            <a:lstStyle/>
            <a:p>
              <a:pPr algn="l">
                <a:spcBef>
                  <a:spcPct val="50000"/>
                </a:spcBef>
              </a:pPr>
              <a:r>
                <a:rPr lang="en-US" b="1" dirty="0">
                  <a:latin typeface="Century Gothic" pitchFamily="34" charset="0"/>
                </a:rPr>
                <a:t>-43%pa</a:t>
              </a:r>
              <a:endParaRPr lang="en-AU" b="1" dirty="0">
                <a:latin typeface="Century Gothic" pitchFamily="34" charset="0"/>
              </a:endParaRPr>
            </a:p>
          </p:txBody>
        </p:sp>
        <p:sp>
          <p:nvSpPr>
            <p:cNvPr id="56" name="Text Box 24"/>
            <p:cNvSpPr txBox="1">
              <a:spLocks noChangeArrowheads="1"/>
            </p:cNvSpPr>
            <p:nvPr/>
          </p:nvSpPr>
          <p:spPr bwMode="auto">
            <a:xfrm>
              <a:off x="4032" y="1920"/>
              <a:ext cx="1056" cy="211"/>
            </a:xfrm>
            <a:prstGeom prst="rect">
              <a:avLst/>
            </a:prstGeom>
            <a:noFill/>
            <a:ln w="9525">
              <a:noFill/>
              <a:miter lim="800000"/>
              <a:headEnd/>
              <a:tailEnd/>
            </a:ln>
          </p:spPr>
          <p:txBody>
            <a:bodyPr>
              <a:spAutoFit/>
            </a:bodyPr>
            <a:lstStyle/>
            <a:p>
              <a:pPr algn="l">
                <a:spcBef>
                  <a:spcPct val="50000"/>
                </a:spcBef>
              </a:pPr>
              <a:r>
                <a:rPr lang="en-US" b="1" dirty="0">
                  <a:latin typeface="Century Gothic" pitchFamily="34" charset="0"/>
                </a:rPr>
                <a:t>      </a:t>
              </a:r>
              <a:r>
                <a:rPr lang="en-US" b="1" dirty="0">
                  <a:solidFill>
                    <a:schemeClr val="accent1">
                      <a:lumMod val="75000"/>
                    </a:schemeClr>
                  </a:solidFill>
                  <a:latin typeface="Century Gothic" pitchFamily="34" charset="0"/>
                </a:rPr>
                <a:t>+</a:t>
              </a:r>
              <a:endParaRPr lang="en-AU" b="1" dirty="0">
                <a:solidFill>
                  <a:schemeClr val="accent1">
                    <a:lumMod val="75000"/>
                  </a:schemeClr>
                </a:solidFill>
                <a:latin typeface="Century Gothic" pitchFamily="34" charset="0"/>
              </a:endParaRPr>
            </a:p>
          </p:txBody>
        </p:sp>
        <p:sp>
          <p:nvSpPr>
            <p:cNvPr id="57" name="Text Box 25"/>
            <p:cNvSpPr txBox="1">
              <a:spLocks noChangeArrowheads="1"/>
            </p:cNvSpPr>
            <p:nvPr/>
          </p:nvSpPr>
          <p:spPr bwMode="auto">
            <a:xfrm>
              <a:off x="3984" y="2736"/>
              <a:ext cx="1056" cy="261"/>
            </a:xfrm>
            <a:prstGeom prst="rect">
              <a:avLst/>
            </a:prstGeom>
            <a:noFill/>
            <a:ln w="9525">
              <a:noFill/>
              <a:miter lim="800000"/>
              <a:headEnd/>
              <a:tailEnd/>
            </a:ln>
          </p:spPr>
          <p:txBody>
            <a:bodyPr>
              <a:spAutoFit/>
            </a:bodyPr>
            <a:lstStyle/>
            <a:p>
              <a:pPr algn="l">
                <a:spcBef>
                  <a:spcPct val="50000"/>
                </a:spcBef>
              </a:pPr>
              <a:r>
                <a:rPr lang="en-US" b="1">
                  <a:solidFill>
                    <a:srgbClr val="FF0000"/>
                  </a:solidFill>
                  <a:latin typeface="Century Gothic" pitchFamily="34" charset="0"/>
                </a:rPr>
                <a:t>       +</a:t>
              </a:r>
              <a:endParaRPr lang="en-AU" b="1">
                <a:solidFill>
                  <a:srgbClr val="FF0000"/>
                </a:solidFill>
                <a:latin typeface="Century Gothic" pitchFamily="34" charset="0"/>
              </a:endParaRPr>
            </a:p>
          </p:txBody>
        </p:sp>
      </p:grpSp>
      <p:sp>
        <p:nvSpPr>
          <p:cNvPr id="67" name="Text Box 3"/>
          <p:cNvSpPr txBox="1">
            <a:spLocks noChangeArrowheads="1"/>
          </p:cNvSpPr>
          <p:nvPr/>
        </p:nvSpPr>
        <p:spPr bwMode="auto">
          <a:xfrm>
            <a:off x="4648200" y="2362200"/>
            <a:ext cx="1295400" cy="369332"/>
          </a:xfrm>
          <a:prstGeom prst="rect">
            <a:avLst/>
          </a:prstGeom>
          <a:noFill/>
          <a:ln w="9525">
            <a:noFill/>
            <a:miter lim="800000"/>
            <a:headEnd/>
            <a:tailEnd/>
          </a:ln>
        </p:spPr>
        <p:txBody>
          <a:bodyPr>
            <a:spAutoFit/>
          </a:bodyPr>
          <a:lstStyle/>
          <a:p>
            <a:pPr algn="l">
              <a:spcBef>
                <a:spcPct val="50000"/>
              </a:spcBef>
            </a:pPr>
            <a:r>
              <a:rPr lang="en-US" b="1" dirty="0">
                <a:solidFill>
                  <a:schemeClr val="accent2"/>
                </a:solidFill>
                <a:latin typeface="Century Gothic" pitchFamily="34" charset="0"/>
              </a:rPr>
              <a:t> </a:t>
            </a:r>
            <a:r>
              <a:rPr lang="en-US" b="1" dirty="0">
                <a:solidFill>
                  <a:schemeClr val="accent1">
                    <a:lumMod val="75000"/>
                  </a:schemeClr>
                </a:solidFill>
                <a:latin typeface="Century Gothic" pitchFamily="34" charset="0"/>
              </a:rPr>
              <a:t>3.5%</a:t>
            </a:r>
            <a:endParaRPr lang="en-AU" b="1" dirty="0">
              <a:solidFill>
                <a:schemeClr val="accent1">
                  <a:lumMod val="75000"/>
                </a:schemeClr>
              </a:solidFill>
              <a:latin typeface="Century Gothic"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3A7330F9-56EC-4C79-9117-ADE4A49AFBDB}" type="slidenum">
              <a:rPr lang="en-AU"/>
              <a:pPr>
                <a:defRPr/>
              </a:pPr>
              <a:t>18</a:t>
            </a:fld>
            <a:endParaRPr lang="en-AU"/>
          </a:p>
        </p:txBody>
      </p:sp>
      <p:sp>
        <p:nvSpPr>
          <p:cNvPr id="5"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The long term is more predictable</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graphicFrame>
        <p:nvGraphicFramePr>
          <p:cNvPr id="2" name="Object 1">
            <a:extLst>
              <a:ext uri="{FF2B5EF4-FFF2-40B4-BE49-F238E27FC236}">
                <a16:creationId xmlns:a16="http://schemas.microsoft.com/office/drawing/2014/main" id="{E5F5766E-4FDE-4038-99B4-50B367253E99}"/>
              </a:ext>
            </a:extLst>
          </p:cNvPr>
          <p:cNvGraphicFramePr>
            <a:graphicFrameLocks noChangeAspect="1"/>
          </p:cNvGraphicFramePr>
          <p:nvPr>
            <p:extLst>
              <p:ext uri="{D42A27DB-BD31-4B8C-83A1-F6EECF244321}">
                <p14:modId xmlns:p14="http://schemas.microsoft.com/office/powerpoint/2010/main" val="3346527067"/>
              </p:ext>
            </p:extLst>
          </p:nvPr>
        </p:nvGraphicFramePr>
        <p:xfrm>
          <a:off x="679450" y="1544638"/>
          <a:ext cx="8004175" cy="4316412"/>
        </p:xfrm>
        <a:graphic>
          <a:graphicData uri="http://schemas.openxmlformats.org/presentationml/2006/ole">
            <mc:AlternateContent xmlns:mc="http://schemas.openxmlformats.org/markup-compatibility/2006">
              <mc:Choice xmlns:v="urn:schemas-microsoft-com:vml" Requires="v">
                <p:oleObj spid="_x0000_s14421" name="Worksheet" r:id="rId4" imgW="6991324" imgH="3771900" progId="Excel.Sheet.8">
                  <p:link updateAutomatic="1"/>
                </p:oleObj>
              </mc:Choice>
              <mc:Fallback>
                <p:oleObj name="Worksheet" r:id="rId4" imgW="6991324" imgH="3771900" progId="Excel.Sheet.8">
                  <p:link updateAutomatic="1"/>
                  <p:pic>
                    <p:nvPicPr>
                      <p:cNvPr id="0" name=""/>
                      <p:cNvPicPr/>
                      <p:nvPr/>
                    </p:nvPicPr>
                    <p:blipFill>
                      <a:blip r:embed="rId5"/>
                      <a:stretch>
                        <a:fillRect/>
                      </a:stretch>
                    </p:blipFill>
                    <p:spPr>
                      <a:xfrm>
                        <a:off x="679450" y="1544638"/>
                        <a:ext cx="8004175" cy="4316412"/>
                      </a:xfrm>
                      <a:prstGeom prst="rect">
                        <a:avLst/>
                      </a:prstGeom>
                    </p:spPr>
                  </p:pic>
                </p:oleObj>
              </mc:Fallback>
            </mc:AlternateContent>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33EAF87F-D474-4175-A971-4CF8FA96F126}" type="slidenum">
              <a:rPr lang="en-AU"/>
              <a:pPr>
                <a:defRPr/>
              </a:pPr>
              <a:t>19</a:t>
            </a:fld>
            <a:endParaRPr lang="en-AU"/>
          </a:p>
        </p:txBody>
      </p:sp>
      <p:sp>
        <p:nvSpPr>
          <p:cNvPr id="21508" name="Rectangle 3"/>
          <p:cNvSpPr>
            <a:spLocks noGrp="1" noChangeArrowheads="1"/>
          </p:cNvSpPr>
          <p:nvPr>
            <p:ph type="body" idx="1"/>
          </p:nvPr>
        </p:nvSpPr>
        <p:spPr>
          <a:xfrm>
            <a:off x="611188" y="2205038"/>
            <a:ext cx="7772400" cy="1584325"/>
          </a:xfrm>
        </p:spPr>
        <p:txBody>
          <a:bodyPr/>
          <a:lstStyle/>
          <a:p>
            <a:pPr marL="609600" indent="-609600" eaLnBrk="1" hangingPunct="1">
              <a:buFontTx/>
              <a:buNone/>
            </a:pPr>
            <a:r>
              <a:rPr lang="en-US" sz="2400" dirty="0"/>
              <a:t>Long term returns are much more</a:t>
            </a:r>
          </a:p>
          <a:p>
            <a:pPr marL="609600" indent="-609600" eaLnBrk="1" hangingPunct="1">
              <a:buFontTx/>
              <a:buNone/>
            </a:pPr>
            <a:r>
              <a:rPr lang="en-US" sz="2400" dirty="0"/>
              <a:t>predictable than short term returns</a:t>
            </a:r>
          </a:p>
        </p:txBody>
      </p:sp>
      <p:sp>
        <p:nvSpPr>
          <p:cNvPr id="7"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Key Point No. 2</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0327BADA-38AB-41B6-BAE2-6698DB1A8CCB}" type="slidenum">
              <a:rPr lang="en-AU"/>
              <a:pPr>
                <a:defRPr/>
              </a:pPr>
              <a:t>2</a:t>
            </a:fld>
            <a:endParaRPr lang="en-AU"/>
          </a:p>
        </p:txBody>
      </p:sp>
      <p:sp>
        <p:nvSpPr>
          <p:cNvPr id="4100" name="Rectangle 5"/>
          <p:cNvSpPr>
            <a:spLocks noGrp="1" noChangeArrowheads="1"/>
          </p:cNvSpPr>
          <p:nvPr>
            <p:ph type="body" idx="1"/>
          </p:nvPr>
        </p:nvSpPr>
        <p:spPr>
          <a:xfrm>
            <a:off x="539552" y="2132856"/>
            <a:ext cx="8229600" cy="2811463"/>
          </a:xfrm>
        </p:spPr>
        <p:txBody>
          <a:bodyPr/>
          <a:lstStyle/>
          <a:p>
            <a:pPr eaLnBrk="1" hangingPunct="1"/>
            <a:r>
              <a:rPr lang="en-US" sz="2400" dirty="0">
                <a:cs typeface="Times New Roman" pitchFamily="18" charset="0"/>
              </a:rPr>
              <a:t>Are past returns a good indicator?</a:t>
            </a:r>
          </a:p>
          <a:p>
            <a:pPr eaLnBrk="1" hangingPunct="1"/>
            <a:r>
              <a:rPr lang="en-US" sz="2400" dirty="0">
                <a:cs typeface="Times New Roman" pitchFamily="18" charset="0"/>
              </a:rPr>
              <a:t>Are there other ways to forecast?</a:t>
            </a:r>
          </a:p>
          <a:p>
            <a:pPr eaLnBrk="1" hangingPunct="1"/>
            <a:r>
              <a:rPr lang="en-US" sz="2400" dirty="0">
                <a:cs typeface="Times New Roman" pitchFamily="18" charset="0"/>
              </a:rPr>
              <a:t>Long term v short term</a:t>
            </a:r>
          </a:p>
          <a:p>
            <a:pPr eaLnBrk="1" hangingPunct="1"/>
            <a:r>
              <a:rPr lang="en-US" sz="2400" dirty="0">
                <a:cs typeface="Times New Roman" pitchFamily="18" charset="0"/>
              </a:rPr>
              <a:t>Can we avoid the bumps? </a:t>
            </a:r>
          </a:p>
          <a:p>
            <a:pPr eaLnBrk="1" hangingPunct="1">
              <a:buFontTx/>
              <a:buNone/>
            </a:pPr>
            <a:endParaRPr lang="en-AU" sz="2400" dirty="0"/>
          </a:p>
          <a:p>
            <a:pPr eaLnBrk="1" hangingPunct="1"/>
            <a:endParaRPr lang="en-AU" sz="2400" dirty="0"/>
          </a:p>
        </p:txBody>
      </p:sp>
      <p:sp>
        <p:nvSpPr>
          <p:cNvPr id="6"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A new approach to investing</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237353D6-67F4-4AF2-856F-0DF034DDC48B}" type="slidenum">
              <a:rPr lang="en-AU"/>
              <a:pPr>
                <a:defRPr/>
              </a:pPr>
              <a:t>20</a:t>
            </a:fld>
            <a:endParaRPr lang="en-AU"/>
          </a:p>
        </p:txBody>
      </p:sp>
      <p:sp>
        <p:nvSpPr>
          <p:cNvPr id="22531" name="Rectangle 2"/>
          <p:cNvSpPr>
            <a:spLocks noGrp="1" noChangeArrowheads="1"/>
          </p:cNvSpPr>
          <p:nvPr>
            <p:ph type="title"/>
          </p:nvPr>
        </p:nvSpPr>
        <p:spPr/>
        <p:txBody>
          <a:bodyPr/>
          <a:lstStyle/>
          <a:p>
            <a:pPr algn="l" eaLnBrk="1" hangingPunct="1"/>
            <a:r>
              <a:rPr lang="en-US" sz="2400" dirty="0"/>
              <a:t>10 year forecasts? I don’t even buy green bananas any more…..</a:t>
            </a:r>
          </a:p>
        </p:txBody>
      </p:sp>
      <p:sp>
        <p:nvSpPr>
          <p:cNvPr id="5"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44BE6D3B-B598-40AB-9E5D-90C9D1B963F9}" type="slidenum">
              <a:rPr lang="en-AU"/>
              <a:pPr>
                <a:defRPr/>
              </a:pPr>
              <a:t>21</a:t>
            </a:fld>
            <a:endParaRPr lang="en-AU"/>
          </a:p>
        </p:txBody>
      </p:sp>
      <p:pic>
        <p:nvPicPr>
          <p:cNvPr id="23556" name="Picture 3"/>
          <p:cNvPicPr>
            <a:picLocks noChangeAspect="1" noChangeArrowheads="1"/>
          </p:cNvPicPr>
          <p:nvPr/>
        </p:nvPicPr>
        <p:blipFill>
          <a:blip r:embed="rId3" cstate="print"/>
          <a:srcRect/>
          <a:stretch>
            <a:fillRect/>
          </a:stretch>
        </p:blipFill>
        <p:spPr bwMode="auto">
          <a:xfrm>
            <a:off x="971550" y="1565275"/>
            <a:ext cx="6769100" cy="5292725"/>
          </a:xfrm>
          <a:prstGeom prst="rect">
            <a:avLst/>
          </a:prstGeom>
          <a:noFill/>
          <a:ln w="9525">
            <a:noFill/>
            <a:miter lim="800000"/>
            <a:headEnd/>
            <a:tailEnd/>
          </a:ln>
        </p:spPr>
      </p:pic>
      <p:sp>
        <p:nvSpPr>
          <p:cNvPr id="23557" name="Text Box 4"/>
          <p:cNvSpPr txBox="1">
            <a:spLocks noChangeArrowheads="1"/>
          </p:cNvSpPr>
          <p:nvPr/>
        </p:nvSpPr>
        <p:spPr bwMode="auto">
          <a:xfrm>
            <a:off x="7308850" y="2565400"/>
            <a:ext cx="1079500" cy="406400"/>
          </a:xfrm>
          <a:prstGeom prst="rect">
            <a:avLst/>
          </a:prstGeom>
          <a:noFill/>
          <a:ln w="9525">
            <a:solidFill>
              <a:srgbClr val="FF0000"/>
            </a:solidFill>
            <a:miter lim="800000"/>
            <a:headEnd/>
            <a:tailEnd/>
          </a:ln>
        </p:spPr>
        <p:txBody>
          <a:bodyPr>
            <a:spAutoFit/>
          </a:bodyPr>
          <a:lstStyle/>
          <a:p>
            <a:pPr>
              <a:spcBef>
                <a:spcPct val="50000"/>
              </a:spcBef>
            </a:pPr>
            <a:r>
              <a:rPr lang="en-US" sz="2000" b="1">
                <a:solidFill>
                  <a:srgbClr val="FF0000"/>
                </a:solidFill>
                <a:latin typeface="Century Gothic" pitchFamily="34" charset="0"/>
              </a:rPr>
              <a:t>8%pa</a:t>
            </a:r>
          </a:p>
        </p:txBody>
      </p:sp>
      <p:sp>
        <p:nvSpPr>
          <p:cNvPr id="6"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solidFill>
                  <a:schemeClr val="bg1"/>
                </a:solidFill>
                <a:latin typeface="Century Gothic" pitchFamily="34" charset="0"/>
              </a:rPr>
              <a:t>Jun 1990: US shares forecast to grow at 8%pa</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17369118-A8B8-42C7-95AE-FBBC6F552931}" type="slidenum">
              <a:rPr lang="en-AU"/>
              <a:pPr>
                <a:defRPr/>
              </a:pPr>
              <a:t>22</a:t>
            </a:fld>
            <a:endParaRPr lang="en-AU"/>
          </a:p>
        </p:txBody>
      </p:sp>
      <p:pic>
        <p:nvPicPr>
          <p:cNvPr id="24580" name="Picture 3"/>
          <p:cNvPicPr>
            <a:picLocks noChangeAspect="1" noChangeArrowheads="1"/>
          </p:cNvPicPr>
          <p:nvPr/>
        </p:nvPicPr>
        <p:blipFill>
          <a:blip r:embed="rId3" cstate="print"/>
          <a:srcRect/>
          <a:stretch>
            <a:fillRect/>
          </a:stretch>
        </p:blipFill>
        <p:spPr bwMode="auto">
          <a:xfrm>
            <a:off x="1547813" y="1916113"/>
            <a:ext cx="5903912" cy="4613275"/>
          </a:xfrm>
          <a:prstGeom prst="rect">
            <a:avLst/>
          </a:prstGeom>
          <a:noFill/>
          <a:ln w="9525">
            <a:noFill/>
            <a:miter lim="800000"/>
            <a:headEnd/>
            <a:tailEnd/>
          </a:ln>
        </p:spPr>
      </p:pic>
      <p:sp>
        <p:nvSpPr>
          <p:cNvPr id="24581" name="AutoShape 4"/>
          <p:cNvSpPr>
            <a:spLocks noChangeArrowheads="1"/>
          </p:cNvSpPr>
          <p:nvPr/>
        </p:nvSpPr>
        <p:spPr bwMode="auto">
          <a:xfrm>
            <a:off x="323850" y="3789363"/>
            <a:ext cx="1295400" cy="503237"/>
          </a:xfrm>
          <a:prstGeom prst="wedgeRectCallout">
            <a:avLst>
              <a:gd name="adj1" fmla="val 106130"/>
              <a:gd name="adj2" fmla="val 220977"/>
            </a:avLst>
          </a:prstGeom>
          <a:solidFill>
            <a:srgbClr val="FFFF00">
              <a:alpha val="47842"/>
            </a:srgbClr>
          </a:solidFill>
          <a:ln w="9525">
            <a:solidFill>
              <a:schemeClr val="tx1"/>
            </a:solidFill>
            <a:miter lim="800000"/>
            <a:headEnd/>
            <a:tailEnd/>
          </a:ln>
        </p:spPr>
        <p:txBody>
          <a:bodyPr/>
          <a:lstStyle/>
          <a:p>
            <a:r>
              <a:rPr lang="en-US">
                <a:latin typeface="Century Gothic" pitchFamily="34" charset="0"/>
              </a:rPr>
              <a:t>PE = 14</a:t>
            </a:r>
          </a:p>
        </p:txBody>
      </p:sp>
      <p:sp>
        <p:nvSpPr>
          <p:cNvPr id="24582" name="AutoShape 5"/>
          <p:cNvSpPr>
            <a:spLocks noChangeArrowheads="1"/>
          </p:cNvSpPr>
          <p:nvPr/>
        </p:nvSpPr>
        <p:spPr bwMode="auto">
          <a:xfrm>
            <a:off x="2124075" y="1916113"/>
            <a:ext cx="1295400" cy="503237"/>
          </a:xfrm>
          <a:prstGeom prst="wedgeRectCallout">
            <a:avLst>
              <a:gd name="adj1" fmla="val 134681"/>
              <a:gd name="adj2" fmla="val 239588"/>
            </a:avLst>
          </a:prstGeom>
          <a:solidFill>
            <a:srgbClr val="FFFF00">
              <a:alpha val="47842"/>
            </a:srgbClr>
          </a:solidFill>
          <a:ln w="9525">
            <a:solidFill>
              <a:schemeClr val="tx1"/>
            </a:solidFill>
            <a:miter lim="800000"/>
            <a:headEnd/>
            <a:tailEnd/>
          </a:ln>
        </p:spPr>
        <p:txBody>
          <a:bodyPr/>
          <a:lstStyle/>
          <a:p>
            <a:r>
              <a:rPr lang="en-US">
                <a:latin typeface="Century Gothic" pitchFamily="34" charset="0"/>
              </a:rPr>
              <a:t>PE = 40</a:t>
            </a:r>
          </a:p>
        </p:txBody>
      </p:sp>
      <p:sp>
        <p:nvSpPr>
          <p:cNvPr id="24583" name="Text Box 6"/>
          <p:cNvSpPr txBox="1">
            <a:spLocks noChangeArrowheads="1"/>
          </p:cNvSpPr>
          <p:nvPr/>
        </p:nvSpPr>
        <p:spPr bwMode="auto">
          <a:xfrm>
            <a:off x="7308850" y="2276475"/>
            <a:ext cx="1079500" cy="406400"/>
          </a:xfrm>
          <a:prstGeom prst="rect">
            <a:avLst/>
          </a:prstGeom>
          <a:noFill/>
          <a:ln w="9525">
            <a:solidFill>
              <a:srgbClr val="FF0000"/>
            </a:solidFill>
            <a:miter lim="800000"/>
            <a:headEnd/>
            <a:tailEnd/>
          </a:ln>
        </p:spPr>
        <p:txBody>
          <a:bodyPr>
            <a:spAutoFit/>
          </a:bodyPr>
          <a:lstStyle/>
          <a:p>
            <a:pPr>
              <a:spcBef>
                <a:spcPct val="50000"/>
              </a:spcBef>
            </a:pPr>
            <a:r>
              <a:rPr lang="en-US" sz="2000" b="1">
                <a:solidFill>
                  <a:srgbClr val="FF0000"/>
                </a:solidFill>
                <a:latin typeface="Century Gothic" pitchFamily="34" charset="0"/>
              </a:rPr>
              <a:t>8%pa</a:t>
            </a:r>
          </a:p>
        </p:txBody>
      </p:sp>
      <p:sp>
        <p:nvSpPr>
          <p:cNvPr id="8"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…in fact grew faster as sentiment went wild…</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BA5D25AF-9859-4423-9145-8D9AFD63C698}" type="slidenum">
              <a:rPr lang="en-AU"/>
              <a:pPr>
                <a:defRPr/>
              </a:pPr>
              <a:t>23</a:t>
            </a:fld>
            <a:endParaRPr lang="en-AU"/>
          </a:p>
        </p:txBody>
      </p:sp>
      <p:pic>
        <p:nvPicPr>
          <p:cNvPr id="25604" name="Picture 3"/>
          <p:cNvPicPr>
            <a:picLocks noChangeAspect="1" noChangeArrowheads="1"/>
          </p:cNvPicPr>
          <p:nvPr/>
        </p:nvPicPr>
        <p:blipFill>
          <a:blip r:embed="rId3" cstate="print"/>
          <a:srcRect/>
          <a:stretch>
            <a:fillRect/>
          </a:stretch>
        </p:blipFill>
        <p:spPr bwMode="auto">
          <a:xfrm>
            <a:off x="1547813" y="1916113"/>
            <a:ext cx="5903912" cy="4613275"/>
          </a:xfrm>
          <a:prstGeom prst="rect">
            <a:avLst/>
          </a:prstGeom>
          <a:noFill/>
          <a:ln w="9525">
            <a:noFill/>
            <a:miter lim="800000"/>
            <a:headEnd/>
            <a:tailEnd/>
          </a:ln>
        </p:spPr>
      </p:pic>
      <p:sp>
        <p:nvSpPr>
          <p:cNvPr id="25605" name="Line 4"/>
          <p:cNvSpPr>
            <a:spLocks noChangeShapeType="1"/>
          </p:cNvSpPr>
          <p:nvPr/>
        </p:nvSpPr>
        <p:spPr bwMode="auto">
          <a:xfrm>
            <a:off x="4716463" y="3500438"/>
            <a:ext cx="1296987" cy="287337"/>
          </a:xfrm>
          <a:prstGeom prst="line">
            <a:avLst/>
          </a:prstGeom>
          <a:noFill/>
          <a:ln w="28575">
            <a:solidFill>
              <a:srgbClr val="FF0000"/>
            </a:solidFill>
            <a:round/>
            <a:headEnd/>
            <a:tailEnd type="triangle" w="med" len="med"/>
          </a:ln>
        </p:spPr>
        <p:txBody>
          <a:bodyPr/>
          <a:lstStyle/>
          <a:p>
            <a:endParaRPr lang="en-AU"/>
          </a:p>
        </p:txBody>
      </p:sp>
      <p:sp>
        <p:nvSpPr>
          <p:cNvPr id="25606" name="Text Box 5"/>
          <p:cNvSpPr txBox="1">
            <a:spLocks noChangeArrowheads="1"/>
          </p:cNvSpPr>
          <p:nvPr/>
        </p:nvSpPr>
        <p:spPr bwMode="auto">
          <a:xfrm>
            <a:off x="7164388" y="2781300"/>
            <a:ext cx="1079500" cy="406400"/>
          </a:xfrm>
          <a:prstGeom prst="rect">
            <a:avLst/>
          </a:prstGeom>
          <a:noFill/>
          <a:ln w="9525">
            <a:solidFill>
              <a:srgbClr val="FF0000"/>
            </a:solidFill>
            <a:miter lim="800000"/>
            <a:headEnd/>
            <a:tailEnd/>
          </a:ln>
        </p:spPr>
        <p:txBody>
          <a:bodyPr>
            <a:spAutoFit/>
          </a:bodyPr>
          <a:lstStyle/>
          <a:p>
            <a:pPr>
              <a:spcBef>
                <a:spcPct val="50000"/>
              </a:spcBef>
            </a:pPr>
            <a:r>
              <a:rPr lang="en-US" sz="2000" b="1">
                <a:solidFill>
                  <a:srgbClr val="FF0000"/>
                </a:solidFill>
                <a:latin typeface="Century Gothic" pitchFamily="34" charset="0"/>
              </a:rPr>
              <a:t>8%pa</a:t>
            </a:r>
          </a:p>
        </p:txBody>
      </p:sp>
      <p:sp>
        <p:nvSpPr>
          <p:cNvPr id="7"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…meaning much lower future growth…</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57198DE4-2020-4E15-A25B-9F9F4EC76555}" type="slidenum">
              <a:rPr lang="en-AU"/>
              <a:pPr>
                <a:defRPr/>
              </a:pPr>
              <a:t>24</a:t>
            </a:fld>
            <a:endParaRPr lang="en-AU"/>
          </a:p>
        </p:txBody>
      </p:sp>
      <p:pic>
        <p:nvPicPr>
          <p:cNvPr id="26628" name="Picture 3"/>
          <p:cNvPicPr>
            <a:picLocks noChangeAspect="1" noChangeArrowheads="1"/>
          </p:cNvPicPr>
          <p:nvPr/>
        </p:nvPicPr>
        <p:blipFill>
          <a:blip r:embed="rId3" cstate="print"/>
          <a:srcRect/>
          <a:stretch>
            <a:fillRect/>
          </a:stretch>
        </p:blipFill>
        <p:spPr bwMode="auto">
          <a:xfrm>
            <a:off x="1619672" y="1556792"/>
            <a:ext cx="6048375" cy="4729162"/>
          </a:xfrm>
          <a:prstGeom prst="rect">
            <a:avLst/>
          </a:prstGeom>
          <a:noFill/>
          <a:ln w="9525">
            <a:noFill/>
            <a:miter lim="800000"/>
            <a:headEnd/>
            <a:tailEnd/>
          </a:ln>
        </p:spPr>
      </p:pic>
      <p:sp>
        <p:nvSpPr>
          <p:cNvPr id="26629" name="AutoShape 4"/>
          <p:cNvSpPr>
            <a:spLocks noChangeArrowheads="1"/>
          </p:cNvSpPr>
          <p:nvPr/>
        </p:nvSpPr>
        <p:spPr bwMode="auto">
          <a:xfrm>
            <a:off x="5148263" y="4797425"/>
            <a:ext cx="1295400" cy="503238"/>
          </a:xfrm>
          <a:prstGeom prst="wedgeRectCallout">
            <a:avLst>
              <a:gd name="adj1" fmla="val -21690"/>
              <a:gd name="adj2" fmla="val -159778"/>
            </a:avLst>
          </a:prstGeom>
          <a:solidFill>
            <a:srgbClr val="FFFF00">
              <a:alpha val="47842"/>
            </a:srgbClr>
          </a:solidFill>
          <a:ln w="9525">
            <a:solidFill>
              <a:schemeClr val="tx1"/>
            </a:solidFill>
            <a:miter lim="800000"/>
            <a:headEnd/>
            <a:tailEnd/>
          </a:ln>
        </p:spPr>
        <p:txBody>
          <a:bodyPr/>
          <a:lstStyle/>
          <a:p>
            <a:r>
              <a:rPr lang="en-US">
                <a:latin typeface="Century Gothic" pitchFamily="34" charset="0"/>
              </a:rPr>
              <a:t>PE = 20</a:t>
            </a:r>
          </a:p>
        </p:txBody>
      </p:sp>
      <p:sp>
        <p:nvSpPr>
          <p:cNvPr id="26630" name="AutoShape 5"/>
          <p:cNvSpPr>
            <a:spLocks noChangeArrowheads="1"/>
          </p:cNvSpPr>
          <p:nvPr/>
        </p:nvSpPr>
        <p:spPr bwMode="auto">
          <a:xfrm>
            <a:off x="2771775" y="2492375"/>
            <a:ext cx="1295400" cy="503238"/>
          </a:xfrm>
          <a:prstGeom prst="wedgeRectCallout">
            <a:avLst>
              <a:gd name="adj1" fmla="val 103310"/>
              <a:gd name="adj2" fmla="val 88801"/>
            </a:avLst>
          </a:prstGeom>
          <a:solidFill>
            <a:srgbClr val="FFFF00">
              <a:alpha val="47842"/>
            </a:srgbClr>
          </a:solidFill>
          <a:ln w="9525">
            <a:solidFill>
              <a:schemeClr val="tx1"/>
            </a:solidFill>
            <a:miter lim="800000"/>
            <a:headEnd/>
            <a:tailEnd/>
          </a:ln>
        </p:spPr>
        <p:txBody>
          <a:bodyPr/>
          <a:lstStyle/>
          <a:p>
            <a:r>
              <a:rPr lang="en-US">
                <a:latin typeface="Century Gothic" pitchFamily="34" charset="0"/>
              </a:rPr>
              <a:t>PE = 40</a:t>
            </a:r>
          </a:p>
        </p:txBody>
      </p:sp>
      <p:sp>
        <p:nvSpPr>
          <p:cNvPr id="7"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Which is how it turned out</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9236C1E4-B911-4B63-A5EB-BC89BF0C41DB}" type="slidenum">
              <a:rPr lang="en-AU"/>
              <a:pPr>
                <a:defRPr/>
              </a:pPr>
              <a:t>25</a:t>
            </a:fld>
            <a:endParaRPr lang="en-AU"/>
          </a:p>
        </p:txBody>
      </p:sp>
      <p:sp>
        <p:nvSpPr>
          <p:cNvPr id="27652" name="Text Box 3"/>
          <p:cNvSpPr txBox="1">
            <a:spLocks noChangeArrowheads="1"/>
          </p:cNvSpPr>
          <p:nvPr/>
        </p:nvSpPr>
        <p:spPr bwMode="auto">
          <a:xfrm>
            <a:off x="971550" y="1700213"/>
            <a:ext cx="6696075" cy="461665"/>
          </a:xfrm>
          <a:prstGeom prst="rect">
            <a:avLst/>
          </a:prstGeom>
          <a:noFill/>
          <a:ln w="9525">
            <a:noFill/>
            <a:miter lim="800000"/>
            <a:headEnd/>
            <a:tailEnd/>
          </a:ln>
        </p:spPr>
        <p:txBody>
          <a:bodyPr>
            <a:spAutoFit/>
          </a:bodyPr>
          <a:lstStyle/>
          <a:p>
            <a:pPr algn="l">
              <a:spcBef>
                <a:spcPct val="50000"/>
              </a:spcBef>
            </a:pPr>
            <a:r>
              <a:rPr lang="en-US" sz="2400" dirty="0">
                <a:latin typeface="Century Gothic" pitchFamily="34" charset="0"/>
              </a:rPr>
              <a:t>In the short term expect the unexpected</a:t>
            </a:r>
          </a:p>
        </p:txBody>
      </p:sp>
      <p:sp>
        <p:nvSpPr>
          <p:cNvPr id="8"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Key Point No. 3</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0967F101-FF09-44AA-B412-4FF83AFB7CFB}" type="slidenum">
              <a:rPr lang="en-AU"/>
              <a:pPr>
                <a:defRPr/>
              </a:pPr>
              <a:t>26</a:t>
            </a:fld>
            <a:endParaRPr lang="en-AU"/>
          </a:p>
        </p:txBody>
      </p:sp>
      <p:sp>
        <p:nvSpPr>
          <p:cNvPr id="28676" name="Text Box 3"/>
          <p:cNvSpPr txBox="1">
            <a:spLocks noChangeArrowheads="1"/>
          </p:cNvSpPr>
          <p:nvPr/>
        </p:nvSpPr>
        <p:spPr bwMode="auto">
          <a:xfrm>
            <a:off x="971550" y="1700213"/>
            <a:ext cx="6696075" cy="1384995"/>
          </a:xfrm>
          <a:prstGeom prst="rect">
            <a:avLst/>
          </a:prstGeom>
          <a:noFill/>
          <a:ln w="9525">
            <a:noFill/>
            <a:miter lim="800000"/>
            <a:headEnd/>
            <a:tailEnd/>
          </a:ln>
        </p:spPr>
        <p:txBody>
          <a:bodyPr>
            <a:spAutoFit/>
          </a:bodyPr>
          <a:lstStyle/>
          <a:p>
            <a:pPr algn="l">
              <a:spcBef>
                <a:spcPct val="50000"/>
              </a:spcBef>
            </a:pPr>
            <a:r>
              <a:rPr lang="en-US" sz="2400" dirty="0">
                <a:latin typeface="Century Gothic" pitchFamily="34" charset="0"/>
              </a:rPr>
              <a:t>When prices fall, forecast future returns go up.</a:t>
            </a:r>
          </a:p>
          <a:p>
            <a:pPr algn="l">
              <a:spcBef>
                <a:spcPct val="50000"/>
              </a:spcBef>
            </a:pPr>
            <a:r>
              <a:rPr lang="en-US" sz="2400" dirty="0">
                <a:latin typeface="Century Gothic" pitchFamily="34" charset="0"/>
              </a:rPr>
              <a:t>When prices rise, forecast returns go down.</a:t>
            </a:r>
          </a:p>
        </p:txBody>
      </p:sp>
      <p:sp>
        <p:nvSpPr>
          <p:cNvPr id="7"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Key Point No. 4</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8DDCC498-87FC-4D97-A798-BB2AF59425E2}" type="slidenum">
              <a:rPr lang="en-AU"/>
              <a:pPr>
                <a:defRPr/>
              </a:pPr>
              <a:t>27</a:t>
            </a:fld>
            <a:endParaRPr lang="en-AU"/>
          </a:p>
        </p:txBody>
      </p:sp>
      <p:sp>
        <p:nvSpPr>
          <p:cNvPr id="5"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Is this kind of forecasting</a:t>
            </a:r>
            <a:r>
              <a:rPr kumimoji="0" lang="en-US" sz="2400" b="1" i="0" u="none" strike="noStrike" kern="1200" cap="none" spc="0" normalizeH="0" noProof="0" dirty="0">
                <a:ln>
                  <a:noFill/>
                </a:ln>
                <a:solidFill>
                  <a:schemeClr val="bg1"/>
                </a:solidFill>
                <a:effectLst/>
                <a:uLnTx/>
                <a:uFillTx/>
                <a:latin typeface="Century Gothic" pitchFamily="34" charset="0"/>
              </a:rPr>
              <a:t> reliable?</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graphicFrame>
        <p:nvGraphicFramePr>
          <p:cNvPr id="3" name="Object 2">
            <a:extLst>
              <a:ext uri="{FF2B5EF4-FFF2-40B4-BE49-F238E27FC236}">
                <a16:creationId xmlns:a16="http://schemas.microsoft.com/office/drawing/2014/main" id="{DD1E5F12-E895-4A5F-83CE-194FE1FC5BB3}"/>
              </a:ext>
            </a:extLst>
          </p:cNvPr>
          <p:cNvGraphicFramePr>
            <a:graphicFrameLocks noChangeAspect="1"/>
          </p:cNvGraphicFramePr>
          <p:nvPr>
            <p:extLst>
              <p:ext uri="{D42A27DB-BD31-4B8C-83A1-F6EECF244321}">
                <p14:modId xmlns:p14="http://schemas.microsoft.com/office/powerpoint/2010/main" val="2845356494"/>
              </p:ext>
            </p:extLst>
          </p:nvPr>
        </p:nvGraphicFramePr>
        <p:xfrm>
          <a:off x="987425" y="1570038"/>
          <a:ext cx="7458075" cy="4546600"/>
        </p:xfrm>
        <a:graphic>
          <a:graphicData uri="http://schemas.openxmlformats.org/presentationml/2006/ole">
            <mc:AlternateContent xmlns:mc="http://schemas.openxmlformats.org/markup-compatibility/2006">
              <mc:Choice xmlns:v="urn:schemas-microsoft-com:vml" Requires="v">
                <p:oleObj spid="_x0000_s18514" name="Worksheet" r:id="rId4" imgW="9471811" imgH="5768340" progId="Excel.Sheet.8">
                  <p:link updateAutomatic="1"/>
                </p:oleObj>
              </mc:Choice>
              <mc:Fallback>
                <p:oleObj name="Worksheet" r:id="rId4" imgW="9471811" imgH="5768340" progId="Excel.Sheet.8">
                  <p:link updateAutomatic="1"/>
                  <p:pic>
                    <p:nvPicPr>
                      <p:cNvPr id="0" name=""/>
                      <p:cNvPicPr/>
                      <p:nvPr/>
                    </p:nvPicPr>
                    <p:blipFill>
                      <a:blip r:embed="rId5"/>
                      <a:stretch>
                        <a:fillRect/>
                      </a:stretch>
                    </p:blipFill>
                    <p:spPr>
                      <a:xfrm>
                        <a:off x="987425" y="1570038"/>
                        <a:ext cx="7458075" cy="4546600"/>
                      </a:xfrm>
                      <a:prstGeom prst="rect">
                        <a:avLst/>
                      </a:prstGeom>
                    </p:spPr>
                  </p:pic>
                </p:oleObj>
              </mc:Fallback>
            </mc:AlternateContent>
          </a:graphicData>
        </a:graphic>
      </p:graphicFrame>
    </p:spTree>
    <p:extLst>
      <p:ext uri="{BB962C8B-B14F-4D97-AF65-F5344CB8AC3E}">
        <p14:creationId xmlns:p14="http://schemas.microsoft.com/office/powerpoint/2010/main" val="42570170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0FB4D890-3E05-4AB0-9039-EFA35E57630B}" type="slidenum">
              <a:rPr lang="en-AU"/>
              <a:pPr>
                <a:defRPr/>
              </a:pPr>
              <a:t>28</a:t>
            </a:fld>
            <a:endParaRPr lang="en-AU"/>
          </a:p>
        </p:txBody>
      </p:sp>
      <p:sp>
        <p:nvSpPr>
          <p:cNvPr id="4"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Is this kind of forecasting reliable?</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graphicFrame>
        <p:nvGraphicFramePr>
          <p:cNvPr id="5" name="Object 4">
            <a:extLst>
              <a:ext uri="{FF2B5EF4-FFF2-40B4-BE49-F238E27FC236}">
                <a16:creationId xmlns:a16="http://schemas.microsoft.com/office/drawing/2014/main" id="{DE5CC5C2-1F11-4E7E-85DB-F9F50AEDAA41}"/>
              </a:ext>
            </a:extLst>
          </p:cNvPr>
          <p:cNvGraphicFramePr>
            <a:graphicFrameLocks noChangeAspect="1"/>
          </p:cNvGraphicFramePr>
          <p:nvPr>
            <p:extLst>
              <p:ext uri="{D42A27DB-BD31-4B8C-83A1-F6EECF244321}">
                <p14:modId xmlns:p14="http://schemas.microsoft.com/office/powerpoint/2010/main" val="2630064105"/>
              </p:ext>
            </p:extLst>
          </p:nvPr>
        </p:nvGraphicFramePr>
        <p:xfrm>
          <a:off x="713656" y="1688677"/>
          <a:ext cx="7636594" cy="4526060"/>
        </p:xfrm>
        <a:graphic>
          <a:graphicData uri="http://schemas.openxmlformats.org/presentationml/2006/ole">
            <mc:AlternateContent xmlns:mc="http://schemas.openxmlformats.org/markup-compatibility/2006">
              <mc:Choice xmlns:v="urn:schemas-microsoft-com:vml" Requires="v">
                <p:oleObj spid="_x0000_s19538" name="Worksheet" r:id="rId4" imgW="7665730" imgH="4541520" progId="Excel.Sheet.8">
                  <p:link updateAutomatic="1"/>
                </p:oleObj>
              </mc:Choice>
              <mc:Fallback>
                <p:oleObj name="Worksheet" r:id="rId4" imgW="7665730" imgH="4541520" progId="Excel.Sheet.8">
                  <p:link updateAutomatic="1"/>
                  <p:pic>
                    <p:nvPicPr>
                      <p:cNvPr id="0" name=""/>
                      <p:cNvPicPr/>
                      <p:nvPr/>
                    </p:nvPicPr>
                    <p:blipFill>
                      <a:blip r:embed="rId5"/>
                      <a:stretch>
                        <a:fillRect/>
                      </a:stretch>
                    </p:blipFill>
                    <p:spPr>
                      <a:xfrm>
                        <a:off x="713656" y="1688677"/>
                        <a:ext cx="7636594" cy="4526060"/>
                      </a:xfrm>
                      <a:prstGeom prst="rect">
                        <a:avLst/>
                      </a:prstGeom>
                    </p:spPr>
                  </p:pic>
                </p:oleObj>
              </mc:Fallback>
            </mc:AlternateContent>
          </a:graphicData>
        </a:graphic>
      </p:graphicFrame>
    </p:spTree>
    <p:extLst>
      <p:ext uri="{BB962C8B-B14F-4D97-AF65-F5344CB8AC3E}">
        <p14:creationId xmlns:p14="http://schemas.microsoft.com/office/powerpoint/2010/main" val="6111239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The first ten years…</a:t>
            </a:r>
            <a:endParaRPr lang="en-AU" dirty="0"/>
          </a:p>
        </p:txBody>
      </p:sp>
      <p:sp>
        <p:nvSpPr>
          <p:cNvPr id="4" name="Slide Number Placeholder 3"/>
          <p:cNvSpPr>
            <a:spLocks noGrp="1"/>
          </p:cNvSpPr>
          <p:nvPr>
            <p:ph type="sldNum" sz="quarter" idx="13"/>
          </p:nvPr>
        </p:nvSpPr>
        <p:spPr/>
        <p:txBody>
          <a:bodyPr/>
          <a:lstStyle/>
          <a:p>
            <a:fld id="{BFBEA61F-7DC0-4901-9691-17FB722AF83A}" type="slidenum">
              <a:rPr lang="en-AU" smtClean="0">
                <a:solidFill>
                  <a:prstClr val="black"/>
                </a:solidFill>
              </a:rPr>
              <a:pPr/>
              <a:t>29</a:t>
            </a:fld>
            <a:endParaRPr lang="en-AU" dirty="0">
              <a:solidFill>
                <a:prstClr val="black"/>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986855773"/>
              </p:ext>
            </p:extLst>
          </p:nvPr>
        </p:nvGraphicFramePr>
        <p:xfrm>
          <a:off x="753140" y="1772816"/>
          <a:ext cx="8067331" cy="3556000"/>
        </p:xfrm>
        <a:graphic>
          <a:graphicData uri="http://schemas.openxmlformats.org/drawingml/2006/table">
            <a:tbl>
              <a:tblPr firstRow="1" bandRow="1">
                <a:tableStyleId>{5C22544A-7EE6-4342-B048-85BDC9FD1C3A}</a:tableStyleId>
              </a:tblPr>
              <a:tblGrid>
                <a:gridCol w="2016833">
                  <a:extLst>
                    <a:ext uri="{9D8B030D-6E8A-4147-A177-3AD203B41FA5}">
                      <a16:colId xmlns:a16="http://schemas.microsoft.com/office/drawing/2014/main" val="20000"/>
                    </a:ext>
                  </a:extLst>
                </a:gridCol>
                <a:gridCol w="2306083">
                  <a:extLst>
                    <a:ext uri="{9D8B030D-6E8A-4147-A177-3AD203B41FA5}">
                      <a16:colId xmlns:a16="http://schemas.microsoft.com/office/drawing/2014/main" val="20001"/>
                    </a:ext>
                  </a:extLst>
                </a:gridCol>
                <a:gridCol w="2304256">
                  <a:extLst>
                    <a:ext uri="{9D8B030D-6E8A-4147-A177-3AD203B41FA5}">
                      <a16:colId xmlns:a16="http://schemas.microsoft.com/office/drawing/2014/main" val="20002"/>
                    </a:ext>
                  </a:extLst>
                </a:gridCol>
                <a:gridCol w="1440159">
                  <a:extLst>
                    <a:ext uri="{9D8B030D-6E8A-4147-A177-3AD203B41FA5}">
                      <a16:colId xmlns:a16="http://schemas.microsoft.com/office/drawing/2014/main" val="20003"/>
                    </a:ext>
                  </a:extLst>
                </a:gridCol>
              </a:tblGrid>
              <a:tr h="822960">
                <a:tc>
                  <a:txBody>
                    <a:bodyPr/>
                    <a:lstStyle/>
                    <a:p>
                      <a:r>
                        <a:rPr lang="en-US" sz="1600" dirty="0"/>
                        <a:t>Asset class</a:t>
                      </a:r>
                      <a:endParaRPr lang="en-AU" sz="1600" dirty="0"/>
                    </a:p>
                  </a:txBody>
                  <a:tcPr/>
                </a:tc>
                <a:tc>
                  <a:txBody>
                    <a:bodyPr/>
                    <a:lstStyle/>
                    <a:p>
                      <a:pPr algn="ctr"/>
                      <a:r>
                        <a:rPr lang="en-US" sz="1600" dirty="0"/>
                        <a:t>Forecast</a:t>
                      </a:r>
                    </a:p>
                    <a:p>
                      <a:pPr algn="ctr"/>
                      <a:r>
                        <a:rPr lang="en-US" sz="1600" dirty="0"/>
                        <a:t>Sep 2004 – Sep</a:t>
                      </a:r>
                      <a:r>
                        <a:rPr lang="en-US" sz="1600" baseline="0" dirty="0"/>
                        <a:t> </a:t>
                      </a:r>
                      <a:r>
                        <a:rPr lang="en-US" sz="1600" dirty="0"/>
                        <a:t>201</a:t>
                      </a:r>
                      <a:r>
                        <a:rPr lang="en-AU" sz="1600" dirty="0"/>
                        <a:t>4</a:t>
                      </a:r>
                    </a:p>
                  </a:txBody>
                  <a:tcPr/>
                </a:tc>
                <a:tc>
                  <a:txBody>
                    <a:bodyPr/>
                    <a:lstStyle/>
                    <a:p>
                      <a:pPr algn="ctr"/>
                      <a:r>
                        <a:rPr lang="en-US" sz="1600" dirty="0"/>
                        <a:t>Actual</a:t>
                      </a:r>
                    </a:p>
                    <a:p>
                      <a:pPr algn="ctr"/>
                      <a:r>
                        <a:rPr lang="en-US" sz="1600" dirty="0"/>
                        <a:t>Sep 2004 – Sep</a:t>
                      </a:r>
                      <a:r>
                        <a:rPr lang="en-US" sz="1600" baseline="0" dirty="0"/>
                        <a:t> </a:t>
                      </a:r>
                      <a:r>
                        <a:rPr lang="en-US" sz="1600" dirty="0"/>
                        <a:t>2014</a:t>
                      </a:r>
                      <a:endParaRPr lang="en-AU" sz="1600" dirty="0"/>
                    </a:p>
                    <a:p>
                      <a:pPr algn="ctr"/>
                      <a:endParaRPr lang="en-AU" sz="1600" dirty="0"/>
                    </a:p>
                  </a:txBody>
                  <a:tcPr/>
                </a:tc>
                <a:tc>
                  <a:txBody>
                    <a:bodyPr/>
                    <a:lstStyle/>
                    <a:p>
                      <a:pPr algn="ctr"/>
                      <a:endParaRPr lang="en-AU" sz="1600" dirty="0"/>
                    </a:p>
                  </a:txBody>
                  <a:tcPr/>
                </a:tc>
                <a:extLst>
                  <a:ext uri="{0D108BD9-81ED-4DB2-BD59-A6C34878D82A}">
                    <a16:rowId xmlns:a16="http://schemas.microsoft.com/office/drawing/2014/main" val="10000"/>
                  </a:ext>
                </a:extLst>
              </a:tr>
              <a:tr h="370840">
                <a:tc>
                  <a:txBody>
                    <a:bodyPr/>
                    <a:lstStyle/>
                    <a:p>
                      <a:pPr algn="l"/>
                      <a:r>
                        <a:rPr lang="en-US" sz="1600" dirty="0"/>
                        <a:t>Australian Equities</a:t>
                      </a:r>
                      <a:endParaRPr lang="en-AU" sz="1600" dirty="0"/>
                    </a:p>
                  </a:txBody>
                  <a:tcPr anchor="ctr">
                    <a:solidFill>
                      <a:schemeClr val="accent1">
                        <a:lumMod val="40000"/>
                        <a:lumOff val="60000"/>
                      </a:schemeClr>
                    </a:solidFill>
                  </a:tcPr>
                </a:tc>
                <a:tc>
                  <a:txBody>
                    <a:bodyPr/>
                    <a:lstStyle/>
                    <a:p>
                      <a:pPr algn="ctr"/>
                      <a:r>
                        <a:rPr lang="en-US" sz="1600" dirty="0"/>
                        <a:t>9.8</a:t>
                      </a:r>
                      <a:endParaRPr lang="en-AU" sz="1600" dirty="0"/>
                    </a:p>
                  </a:txBody>
                  <a:tcPr anchor="ctr">
                    <a:solidFill>
                      <a:schemeClr val="accent1">
                        <a:lumMod val="40000"/>
                        <a:lumOff val="60000"/>
                      </a:schemeClr>
                    </a:solidFill>
                  </a:tcPr>
                </a:tc>
                <a:tc>
                  <a:txBody>
                    <a:bodyPr/>
                    <a:lstStyle/>
                    <a:p>
                      <a:pPr algn="ctr"/>
                      <a:r>
                        <a:rPr lang="en-US" sz="1600" dirty="0"/>
                        <a:t>10.0</a:t>
                      </a:r>
                      <a:endParaRPr lang="en-AU" sz="1600" dirty="0"/>
                    </a:p>
                  </a:txBody>
                  <a:tcPr anchor="ctr">
                    <a:solidFill>
                      <a:schemeClr val="accent1">
                        <a:lumMod val="40000"/>
                        <a:lumOff val="60000"/>
                      </a:schemeClr>
                    </a:solidFill>
                  </a:tcPr>
                </a:tc>
                <a:tc>
                  <a:txBody>
                    <a:bodyPr/>
                    <a:lstStyle/>
                    <a:p>
                      <a:pPr algn="ctr"/>
                      <a:endParaRPr lang="en-AU" sz="1600" dirty="0"/>
                    </a:p>
                  </a:txBody>
                  <a:tcPr anchor="ctr">
                    <a:solidFill>
                      <a:schemeClr val="accent1">
                        <a:lumMod val="40000"/>
                        <a:lumOff val="60000"/>
                      </a:schemeClr>
                    </a:solidFill>
                  </a:tcPr>
                </a:tc>
                <a:extLst>
                  <a:ext uri="{0D108BD9-81ED-4DB2-BD59-A6C34878D82A}">
                    <a16:rowId xmlns:a16="http://schemas.microsoft.com/office/drawing/2014/main" val="10001"/>
                  </a:ext>
                </a:extLst>
              </a:tr>
              <a:tr h="335280">
                <a:tc rowSpan="2">
                  <a:txBody>
                    <a:bodyPr/>
                    <a:lstStyle/>
                    <a:p>
                      <a:pPr algn="l"/>
                      <a:r>
                        <a:rPr lang="en-US" sz="1600" dirty="0"/>
                        <a:t>International equities</a:t>
                      </a:r>
                      <a:endParaRPr lang="en-AU" sz="1600" dirty="0"/>
                    </a:p>
                  </a:txBody>
                  <a:tcPr anchor="ctr">
                    <a:solidFill>
                      <a:schemeClr val="accent1">
                        <a:lumMod val="20000"/>
                        <a:lumOff val="80000"/>
                      </a:schemeClr>
                    </a:solidFill>
                  </a:tcPr>
                </a:tc>
                <a:tc rowSpan="2">
                  <a:txBody>
                    <a:bodyPr/>
                    <a:lstStyle/>
                    <a:p>
                      <a:pPr algn="ctr"/>
                      <a:r>
                        <a:rPr lang="en-US" sz="1600" dirty="0"/>
                        <a:t>8.0</a:t>
                      </a:r>
                      <a:endParaRPr lang="en-AU" sz="1600" dirty="0"/>
                    </a:p>
                  </a:txBody>
                  <a:tcPr anchor="ctr">
                    <a:solidFill>
                      <a:schemeClr val="accent1">
                        <a:lumMod val="20000"/>
                        <a:lumOff val="80000"/>
                      </a:schemeClr>
                    </a:solidFill>
                  </a:tcPr>
                </a:tc>
                <a:tc>
                  <a:txBody>
                    <a:bodyPr/>
                    <a:lstStyle/>
                    <a:p>
                      <a:pPr algn="ctr"/>
                      <a:r>
                        <a:rPr lang="en-US" sz="1600" dirty="0"/>
                        <a:t>11.4</a:t>
                      </a:r>
                      <a:endParaRPr lang="en-AU" sz="1600" dirty="0"/>
                    </a:p>
                  </a:txBody>
                  <a:tcPr anchor="ctr">
                    <a:solidFill>
                      <a:schemeClr val="accent1">
                        <a:lumMod val="20000"/>
                        <a:lumOff val="80000"/>
                      </a:schemeClr>
                    </a:solidFill>
                  </a:tcPr>
                </a:tc>
                <a:tc>
                  <a:txBody>
                    <a:bodyPr/>
                    <a:lstStyle/>
                    <a:p>
                      <a:pPr algn="ctr"/>
                      <a:r>
                        <a:rPr lang="en-AU" sz="1600" dirty="0"/>
                        <a:t>Hedged</a:t>
                      </a:r>
                    </a:p>
                  </a:txBody>
                  <a:tcPr anchor="ctr">
                    <a:solidFill>
                      <a:schemeClr val="accent1">
                        <a:lumMod val="20000"/>
                        <a:lumOff val="80000"/>
                      </a:schemeClr>
                    </a:solidFill>
                  </a:tcPr>
                </a:tc>
                <a:extLst>
                  <a:ext uri="{0D108BD9-81ED-4DB2-BD59-A6C34878D82A}">
                    <a16:rowId xmlns:a16="http://schemas.microsoft.com/office/drawing/2014/main" val="10002"/>
                  </a:ext>
                </a:extLst>
              </a:tr>
              <a:tr h="335280">
                <a:tc vMerge="1">
                  <a:txBody>
                    <a:bodyPr/>
                    <a:lstStyle/>
                    <a:p>
                      <a:endParaRPr lang="en-AU" dirty="0"/>
                    </a:p>
                  </a:txBody>
                  <a:tcPr/>
                </a:tc>
                <a:tc vMerge="1">
                  <a:txBody>
                    <a:bodyPr/>
                    <a:lstStyle/>
                    <a:p>
                      <a:endParaRPr lang="en-AU" dirty="0"/>
                    </a:p>
                  </a:txBody>
                  <a:tcPr/>
                </a:tc>
                <a:tc>
                  <a:txBody>
                    <a:bodyPr/>
                    <a:lstStyle/>
                    <a:p>
                      <a:pPr algn="ctr"/>
                      <a:r>
                        <a:rPr lang="en-US" sz="1600" dirty="0"/>
                        <a:t>5.1</a:t>
                      </a:r>
                      <a:endParaRPr lang="en-AU" sz="1600" dirty="0"/>
                    </a:p>
                  </a:txBody>
                  <a:tcPr anchor="ctr">
                    <a:solidFill>
                      <a:schemeClr val="accent1">
                        <a:lumMod val="20000"/>
                        <a:lumOff val="80000"/>
                      </a:schemeClr>
                    </a:solidFill>
                  </a:tcPr>
                </a:tc>
                <a:tc>
                  <a:txBody>
                    <a:bodyPr/>
                    <a:lstStyle/>
                    <a:p>
                      <a:pPr algn="ctr"/>
                      <a:r>
                        <a:rPr lang="en-AU" sz="1600" dirty="0"/>
                        <a:t>Unhedged</a:t>
                      </a:r>
                    </a:p>
                  </a:txBody>
                  <a:tcPr anchor="ctr">
                    <a:solidFill>
                      <a:schemeClr val="accent1">
                        <a:lumMod val="20000"/>
                        <a:lumOff val="80000"/>
                      </a:schemeClr>
                    </a:solidFill>
                  </a:tcPr>
                </a:tc>
                <a:extLst>
                  <a:ext uri="{0D108BD9-81ED-4DB2-BD59-A6C34878D82A}">
                    <a16:rowId xmlns:a16="http://schemas.microsoft.com/office/drawing/2014/main" val="10003"/>
                  </a:ext>
                </a:extLst>
              </a:tr>
              <a:tr h="370840">
                <a:tc>
                  <a:txBody>
                    <a:bodyPr/>
                    <a:lstStyle/>
                    <a:p>
                      <a:pPr algn="l"/>
                      <a:r>
                        <a:rPr lang="en-US" sz="1600" dirty="0"/>
                        <a:t>A</a:t>
                      </a:r>
                      <a:r>
                        <a:rPr lang="en-US" sz="1600" baseline="0" dirty="0"/>
                        <a:t> REITs</a:t>
                      </a:r>
                      <a:endParaRPr lang="en-US" sz="1600" dirty="0"/>
                    </a:p>
                  </a:txBody>
                  <a:tcPr anchor="ctr">
                    <a:solidFill>
                      <a:schemeClr val="accent1">
                        <a:lumMod val="40000"/>
                        <a:lumOff val="60000"/>
                      </a:schemeClr>
                    </a:solidFill>
                  </a:tcPr>
                </a:tc>
                <a:tc>
                  <a:txBody>
                    <a:bodyPr/>
                    <a:lstStyle/>
                    <a:p>
                      <a:pPr algn="ctr"/>
                      <a:r>
                        <a:rPr lang="en-US" sz="1600" dirty="0"/>
                        <a:t>8.3</a:t>
                      </a:r>
                      <a:endParaRPr lang="en-AU" sz="1600" dirty="0"/>
                    </a:p>
                  </a:txBody>
                  <a:tcPr anchor="ctr">
                    <a:solidFill>
                      <a:schemeClr val="accent1">
                        <a:lumMod val="40000"/>
                        <a:lumOff val="60000"/>
                      </a:schemeClr>
                    </a:solidFill>
                  </a:tcPr>
                </a:tc>
                <a:tc>
                  <a:txBody>
                    <a:bodyPr/>
                    <a:lstStyle/>
                    <a:p>
                      <a:pPr algn="ctr"/>
                      <a:r>
                        <a:rPr lang="en-US" sz="1600" dirty="0"/>
                        <a:t>2.1</a:t>
                      </a:r>
                      <a:endParaRPr lang="en-AU" sz="1600" dirty="0"/>
                    </a:p>
                  </a:txBody>
                  <a:tcPr anchor="ctr">
                    <a:solidFill>
                      <a:schemeClr val="accent1">
                        <a:lumMod val="40000"/>
                        <a:lumOff val="60000"/>
                      </a:schemeClr>
                    </a:solidFill>
                  </a:tcPr>
                </a:tc>
                <a:tc>
                  <a:txBody>
                    <a:bodyPr/>
                    <a:lstStyle/>
                    <a:p>
                      <a:pPr algn="ctr"/>
                      <a:endParaRPr lang="en-AU" sz="1600" dirty="0"/>
                    </a:p>
                  </a:txBody>
                  <a:tcPr anchor="ctr">
                    <a:solidFill>
                      <a:schemeClr val="accent1">
                        <a:lumMod val="40000"/>
                        <a:lumOff val="60000"/>
                      </a:schemeClr>
                    </a:solidFill>
                  </a:tcPr>
                </a:tc>
                <a:extLst>
                  <a:ext uri="{0D108BD9-81ED-4DB2-BD59-A6C34878D82A}">
                    <a16:rowId xmlns:a16="http://schemas.microsoft.com/office/drawing/2014/main" val="10004"/>
                  </a:ext>
                </a:extLst>
              </a:tr>
              <a:tr h="579120">
                <a:tc>
                  <a:txBody>
                    <a:bodyPr/>
                    <a:lstStyle/>
                    <a:p>
                      <a:pPr algn="l"/>
                      <a:r>
                        <a:rPr lang="en-US" sz="1600" dirty="0"/>
                        <a:t>Government bonds</a:t>
                      </a:r>
                      <a:endParaRPr lang="en-AU" sz="1600" dirty="0"/>
                    </a:p>
                  </a:txBody>
                  <a:tcPr anchor="ctr">
                    <a:solidFill>
                      <a:schemeClr val="accent1">
                        <a:lumMod val="20000"/>
                        <a:lumOff val="80000"/>
                      </a:schemeClr>
                    </a:solidFill>
                  </a:tcPr>
                </a:tc>
                <a:tc>
                  <a:txBody>
                    <a:bodyPr/>
                    <a:lstStyle/>
                    <a:p>
                      <a:pPr algn="ctr"/>
                      <a:r>
                        <a:rPr lang="en-US" sz="1600" dirty="0"/>
                        <a:t>5.8</a:t>
                      </a:r>
                      <a:endParaRPr lang="en-AU" sz="1600" dirty="0"/>
                    </a:p>
                  </a:txBody>
                  <a:tcPr anchor="ctr">
                    <a:solidFill>
                      <a:schemeClr val="accent1">
                        <a:lumMod val="20000"/>
                        <a:lumOff val="80000"/>
                      </a:schemeClr>
                    </a:solidFill>
                  </a:tcPr>
                </a:tc>
                <a:tc>
                  <a:txBody>
                    <a:bodyPr/>
                    <a:lstStyle/>
                    <a:p>
                      <a:pPr algn="ctr"/>
                      <a:r>
                        <a:rPr lang="en-US" sz="1600" dirty="0"/>
                        <a:t>5.7</a:t>
                      </a:r>
                      <a:endParaRPr lang="en-AU" sz="1600" dirty="0"/>
                    </a:p>
                  </a:txBody>
                  <a:tcPr anchor="ctr">
                    <a:solidFill>
                      <a:schemeClr val="accent1">
                        <a:lumMod val="20000"/>
                        <a:lumOff val="80000"/>
                      </a:schemeClr>
                    </a:solidFill>
                  </a:tcPr>
                </a:tc>
                <a:tc>
                  <a:txBody>
                    <a:bodyPr/>
                    <a:lstStyle/>
                    <a:p>
                      <a:pPr algn="ctr"/>
                      <a:endParaRPr lang="en-AU" sz="1600" dirty="0"/>
                    </a:p>
                  </a:txBody>
                  <a:tcPr anchor="ctr">
                    <a:solidFill>
                      <a:schemeClr val="accent1">
                        <a:lumMod val="20000"/>
                        <a:lumOff val="80000"/>
                      </a:schemeClr>
                    </a:solidFill>
                  </a:tcPr>
                </a:tc>
                <a:extLst>
                  <a:ext uri="{0D108BD9-81ED-4DB2-BD59-A6C34878D82A}">
                    <a16:rowId xmlns:a16="http://schemas.microsoft.com/office/drawing/2014/main" val="10005"/>
                  </a:ext>
                </a:extLst>
              </a:tr>
              <a:tr h="370840">
                <a:tc>
                  <a:txBody>
                    <a:bodyPr/>
                    <a:lstStyle/>
                    <a:p>
                      <a:pPr algn="l"/>
                      <a:r>
                        <a:rPr lang="en-US" sz="1600" dirty="0"/>
                        <a:t>Cash</a:t>
                      </a:r>
                      <a:endParaRPr lang="en-AU" sz="1600" dirty="0"/>
                    </a:p>
                  </a:txBody>
                  <a:tcPr anchor="ctr">
                    <a:solidFill>
                      <a:schemeClr val="accent1">
                        <a:lumMod val="40000"/>
                        <a:lumOff val="60000"/>
                      </a:schemeClr>
                    </a:solidFill>
                  </a:tcPr>
                </a:tc>
                <a:tc>
                  <a:txBody>
                    <a:bodyPr/>
                    <a:lstStyle/>
                    <a:p>
                      <a:pPr algn="ctr"/>
                      <a:r>
                        <a:rPr lang="en-US" sz="1600" dirty="0"/>
                        <a:t>4.8</a:t>
                      </a:r>
                      <a:endParaRPr lang="en-AU" sz="1600" dirty="0"/>
                    </a:p>
                  </a:txBody>
                  <a:tcPr anchor="ctr">
                    <a:solidFill>
                      <a:schemeClr val="accent1">
                        <a:lumMod val="40000"/>
                        <a:lumOff val="60000"/>
                      </a:schemeClr>
                    </a:solidFill>
                  </a:tcPr>
                </a:tc>
                <a:tc>
                  <a:txBody>
                    <a:bodyPr/>
                    <a:lstStyle/>
                    <a:p>
                      <a:pPr algn="ctr"/>
                      <a:r>
                        <a:rPr lang="en-US" sz="1600" dirty="0"/>
                        <a:t>5.0</a:t>
                      </a:r>
                      <a:endParaRPr lang="en-AU" sz="1600" dirty="0"/>
                    </a:p>
                  </a:txBody>
                  <a:tcPr anchor="ctr">
                    <a:solidFill>
                      <a:schemeClr val="accent1">
                        <a:lumMod val="40000"/>
                        <a:lumOff val="60000"/>
                      </a:schemeClr>
                    </a:solidFill>
                  </a:tcPr>
                </a:tc>
                <a:tc>
                  <a:txBody>
                    <a:bodyPr/>
                    <a:lstStyle/>
                    <a:p>
                      <a:pPr algn="ctr"/>
                      <a:endParaRPr lang="en-AU" sz="1600" dirty="0"/>
                    </a:p>
                  </a:txBody>
                  <a:tcPr anchor="ctr">
                    <a:solidFill>
                      <a:schemeClr val="accent1">
                        <a:lumMod val="40000"/>
                        <a:lumOff val="60000"/>
                      </a:schemeClr>
                    </a:solidFill>
                  </a:tcPr>
                </a:tc>
                <a:extLst>
                  <a:ext uri="{0D108BD9-81ED-4DB2-BD59-A6C34878D82A}">
                    <a16:rowId xmlns:a16="http://schemas.microsoft.com/office/drawing/2014/main" val="10006"/>
                  </a:ext>
                </a:extLst>
              </a:tr>
              <a:tr h="370840">
                <a:tc>
                  <a:txBody>
                    <a:bodyPr/>
                    <a:lstStyle/>
                    <a:p>
                      <a:pPr algn="l"/>
                      <a:r>
                        <a:rPr lang="en-US" sz="1600" dirty="0"/>
                        <a:t>Inflation</a:t>
                      </a:r>
                      <a:endParaRPr lang="en-AU" sz="1600" dirty="0"/>
                    </a:p>
                  </a:txBody>
                  <a:tcPr anchor="ctr">
                    <a:solidFill>
                      <a:schemeClr val="accent1">
                        <a:lumMod val="20000"/>
                        <a:lumOff val="80000"/>
                      </a:schemeClr>
                    </a:solidFill>
                  </a:tcPr>
                </a:tc>
                <a:tc>
                  <a:txBody>
                    <a:bodyPr/>
                    <a:lstStyle/>
                    <a:p>
                      <a:pPr algn="ctr"/>
                      <a:r>
                        <a:rPr lang="en-US" sz="1600" dirty="0"/>
                        <a:t>2.5</a:t>
                      </a:r>
                      <a:endParaRPr lang="en-AU" sz="1600" dirty="0"/>
                    </a:p>
                  </a:txBody>
                  <a:tcPr anchor="ctr">
                    <a:solidFill>
                      <a:schemeClr val="accent1">
                        <a:lumMod val="20000"/>
                        <a:lumOff val="80000"/>
                      </a:schemeClr>
                    </a:solidFill>
                  </a:tcPr>
                </a:tc>
                <a:tc>
                  <a:txBody>
                    <a:bodyPr/>
                    <a:lstStyle/>
                    <a:p>
                      <a:pPr algn="ctr"/>
                      <a:r>
                        <a:rPr lang="en-US" sz="1600" dirty="0"/>
                        <a:t>2.7</a:t>
                      </a:r>
                      <a:endParaRPr lang="en-AU" sz="1600" dirty="0"/>
                    </a:p>
                  </a:txBody>
                  <a:tcPr anchor="ctr">
                    <a:solidFill>
                      <a:schemeClr val="accent1">
                        <a:lumMod val="20000"/>
                        <a:lumOff val="80000"/>
                      </a:schemeClr>
                    </a:solidFill>
                  </a:tcPr>
                </a:tc>
                <a:tc>
                  <a:txBody>
                    <a:bodyPr/>
                    <a:lstStyle/>
                    <a:p>
                      <a:pPr algn="ctr"/>
                      <a:endParaRPr lang="en-AU" sz="1600" dirty="0"/>
                    </a:p>
                  </a:txBody>
                  <a:tcPr anchor="ctr">
                    <a:solidFill>
                      <a:schemeClr val="accent1">
                        <a:lumMod val="20000"/>
                        <a:lumOff val="80000"/>
                      </a:schemeClr>
                    </a:solidFill>
                  </a:tcPr>
                </a:tc>
                <a:extLst>
                  <a:ext uri="{0D108BD9-81ED-4DB2-BD59-A6C34878D82A}">
                    <a16:rowId xmlns:a16="http://schemas.microsoft.com/office/drawing/2014/main" val="10007"/>
                  </a:ext>
                </a:extLst>
              </a:tr>
            </a:tbl>
          </a:graphicData>
        </a:graphic>
      </p:graphicFrame>
      <p:sp>
        <p:nvSpPr>
          <p:cNvPr id="6" name="Rectangle 1"/>
          <p:cNvSpPr>
            <a:spLocks noChangeArrowheads="1"/>
          </p:cNvSpPr>
          <p:nvPr/>
        </p:nvSpPr>
        <p:spPr bwMode="auto">
          <a:xfrm>
            <a:off x="1187624" y="5877271"/>
            <a:ext cx="741682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r>
              <a:rPr lang="en-US" altLang="en-US" sz="1200" dirty="0">
                <a:solidFill>
                  <a:prstClr val="black"/>
                </a:solidFill>
                <a:ea typeface="Times New Roman" panose="02020603050405020304" pitchFamily="18" charset="0"/>
              </a:rPr>
              <a:t>Source; </a:t>
            </a:r>
            <a:r>
              <a:rPr lang="en-US" altLang="en-US" sz="1200" dirty="0" err="1">
                <a:solidFill>
                  <a:prstClr val="black"/>
                </a:solidFill>
                <a:ea typeface="Times New Roman" panose="02020603050405020304" pitchFamily="18" charset="0"/>
              </a:rPr>
              <a:t>farrelly’s</a:t>
            </a:r>
            <a:r>
              <a:rPr lang="en-US" altLang="en-US" sz="1200" dirty="0">
                <a:solidFill>
                  <a:prstClr val="black"/>
                </a:solidFill>
                <a:ea typeface="Times New Roman" panose="02020603050405020304" pitchFamily="18" charset="0"/>
              </a:rPr>
              <a:t> DAA Handbook Sept 2004, All </a:t>
            </a:r>
            <a:r>
              <a:rPr lang="en-US" altLang="en-US" sz="1200" dirty="0" err="1">
                <a:solidFill>
                  <a:prstClr val="black"/>
                </a:solidFill>
                <a:ea typeface="Times New Roman" panose="02020603050405020304" pitchFamily="18" charset="0"/>
              </a:rPr>
              <a:t>Ords</a:t>
            </a:r>
            <a:r>
              <a:rPr lang="en-US" altLang="en-US" sz="1200" dirty="0">
                <a:solidFill>
                  <a:prstClr val="black"/>
                </a:solidFill>
                <a:ea typeface="Times New Roman" panose="02020603050405020304" pitchFamily="18" charset="0"/>
              </a:rPr>
              <a:t> Accumulation Index(includes imputation), MSCI World Ex </a:t>
            </a:r>
            <a:r>
              <a:rPr lang="en-US" altLang="en-US" sz="1200" dirty="0" err="1">
                <a:solidFill>
                  <a:prstClr val="black"/>
                </a:solidFill>
                <a:ea typeface="Times New Roman" panose="02020603050405020304" pitchFamily="18" charset="0"/>
              </a:rPr>
              <a:t>Aust</a:t>
            </a:r>
            <a:r>
              <a:rPr lang="en-US" altLang="en-US" sz="1200" dirty="0">
                <a:solidFill>
                  <a:prstClr val="black"/>
                </a:solidFill>
                <a:ea typeface="Times New Roman" panose="02020603050405020304" pitchFamily="18" charset="0"/>
              </a:rPr>
              <a:t>; UBS </a:t>
            </a:r>
            <a:r>
              <a:rPr lang="en-US" altLang="en-US" sz="1200" dirty="0" err="1">
                <a:solidFill>
                  <a:prstClr val="black"/>
                </a:solidFill>
                <a:ea typeface="Times New Roman" panose="02020603050405020304" pitchFamily="18" charset="0"/>
              </a:rPr>
              <a:t>Govt</a:t>
            </a:r>
            <a:r>
              <a:rPr lang="en-US" altLang="en-US" sz="1200" dirty="0">
                <a:solidFill>
                  <a:prstClr val="black"/>
                </a:solidFill>
                <a:ea typeface="Times New Roman" panose="02020603050405020304" pitchFamily="18" charset="0"/>
              </a:rPr>
              <a:t> Bond Index; RBA cash rates, Australian CPI. </a:t>
            </a:r>
            <a:endParaRPr lang="en-US" altLang="en-US" sz="1200" dirty="0">
              <a:solidFill>
                <a:prstClr val="black"/>
              </a:solidFill>
              <a:latin typeface="Arial" panose="020B0604020202020204" pitchFamily="34" charset="0"/>
            </a:endParaRPr>
          </a:p>
        </p:txBody>
      </p:sp>
    </p:spTree>
    <p:extLst>
      <p:ext uri="{BB962C8B-B14F-4D97-AF65-F5344CB8AC3E}">
        <p14:creationId xmlns:p14="http://schemas.microsoft.com/office/powerpoint/2010/main" val="47043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048663AC-7104-44AD-97DE-2EA4F0EAC6AD}" type="slidenum">
              <a:rPr lang="en-AU"/>
              <a:pPr>
                <a:defRPr/>
              </a:pPr>
              <a:t>3</a:t>
            </a:fld>
            <a:endParaRPr lang="en-AU"/>
          </a:p>
        </p:txBody>
      </p:sp>
      <p:sp>
        <p:nvSpPr>
          <p:cNvPr id="6"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Equities</a:t>
            </a:r>
            <a:r>
              <a:rPr kumimoji="0" lang="en-US" sz="2400" b="1" i="0" u="none" strike="noStrike" kern="1200" cap="none" spc="0" normalizeH="0" noProof="0" dirty="0">
                <a:ln>
                  <a:noFill/>
                </a:ln>
                <a:solidFill>
                  <a:schemeClr val="bg1"/>
                </a:solidFill>
                <a:effectLst/>
                <a:uLnTx/>
                <a:uFillTx/>
                <a:latin typeface="Century Gothic" pitchFamily="34" charset="0"/>
              </a:rPr>
              <a:t> outperform in the long term</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graphicFrame>
        <p:nvGraphicFramePr>
          <p:cNvPr id="2" name="Object 1">
            <a:extLst>
              <a:ext uri="{FF2B5EF4-FFF2-40B4-BE49-F238E27FC236}">
                <a16:creationId xmlns:a16="http://schemas.microsoft.com/office/drawing/2014/main" id="{72994102-DA24-48A3-8F8C-70E4308FD6F7}"/>
              </a:ext>
            </a:extLst>
          </p:cNvPr>
          <p:cNvGraphicFramePr>
            <a:graphicFrameLocks noChangeAspect="1"/>
          </p:cNvGraphicFramePr>
          <p:nvPr>
            <p:extLst>
              <p:ext uri="{D42A27DB-BD31-4B8C-83A1-F6EECF244321}">
                <p14:modId xmlns:p14="http://schemas.microsoft.com/office/powerpoint/2010/main" val="108743166"/>
              </p:ext>
            </p:extLst>
          </p:nvPr>
        </p:nvGraphicFramePr>
        <p:xfrm>
          <a:off x="1588" y="1393825"/>
          <a:ext cx="8734425" cy="5019675"/>
        </p:xfrm>
        <a:graphic>
          <a:graphicData uri="http://schemas.openxmlformats.org/presentationml/2006/ole">
            <mc:AlternateContent xmlns:mc="http://schemas.openxmlformats.org/markup-compatibility/2006">
              <mc:Choice xmlns:v="urn:schemas-microsoft-com:vml" Requires="v">
                <p:oleObj spid="_x0000_s15441" name="Worksheet" r:id="rId4" imgW="8734282" imgH="5019640" progId="Excel.Sheet.8">
                  <p:link updateAutomatic="1"/>
                </p:oleObj>
              </mc:Choice>
              <mc:Fallback>
                <p:oleObj name="Worksheet" r:id="rId4" imgW="8734282" imgH="5019640" progId="Excel.Sheet.8">
                  <p:link updateAutomatic="1"/>
                  <p:pic>
                    <p:nvPicPr>
                      <p:cNvPr id="0" name=""/>
                      <p:cNvPicPr/>
                      <p:nvPr/>
                    </p:nvPicPr>
                    <p:blipFill>
                      <a:blip r:embed="rId5"/>
                      <a:stretch>
                        <a:fillRect/>
                      </a:stretch>
                    </p:blipFill>
                    <p:spPr>
                      <a:xfrm>
                        <a:off x="1588" y="1393825"/>
                        <a:ext cx="8734425" cy="5019675"/>
                      </a:xfrm>
                      <a:prstGeom prst="rect">
                        <a:avLst/>
                      </a:prstGeom>
                    </p:spPr>
                  </p:pic>
                </p:oleObj>
              </mc:Fallback>
            </mc:AlternateContent>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AU" dirty="0"/>
              <a:t>Decade ending 2016: good results again</a:t>
            </a:r>
          </a:p>
        </p:txBody>
      </p:sp>
      <p:sp>
        <p:nvSpPr>
          <p:cNvPr id="4" name="Slide Number Placeholder 3"/>
          <p:cNvSpPr>
            <a:spLocks noGrp="1"/>
          </p:cNvSpPr>
          <p:nvPr>
            <p:ph type="sldNum" sz="quarter" idx="13"/>
          </p:nvPr>
        </p:nvSpPr>
        <p:spPr/>
        <p:txBody>
          <a:bodyPr/>
          <a:lstStyle/>
          <a:p>
            <a:fld id="{BFBEA61F-7DC0-4901-9691-17FB722AF83A}" type="slidenum">
              <a:rPr lang="en-AU" smtClean="0"/>
              <a:pPr/>
              <a:t>30</a:t>
            </a:fld>
            <a:endParaRPr lang="en-AU" dirty="0"/>
          </a:p>
        </p:txBody>
      </p:sp>
      <p:pic>
        <p:nvPicPr>
          <p:cNvPr id="5" name="Picture 4"/>
          <p:cNvPicPr>
            <a:picLocks noChangeAspect="1"/>
          </p:cNvPicPr>
          <p:nvPr/>
        </p:nvPicPr>
        <p:blipFill>
          <a:blip r:embed="rId2"/>
          <a:stretch>
            <a:fillRect/>
          </a:stretch>
        </p:blipFill>
        <p:spPr>
          <a:xfrm>
            <a:off x="1343566" y="1484784"/>
            <a:ext cx="6552728" cy="4671208"/>
          </a:xfrm>
          <a:prstGeom prst="rect">
            <a:avLst/>
          </a:prstGeom>
        </p:spPr>
      </p:pic>
    </p:spTree>
    <p:extLst>
      <p:ext uri="{BB962C8B-B14F-4D97-AF65-F5344CB8AC3E}">
        <p14:creationId xmlns:p14="http://schemas.microsoft.com/office/powerpoint/2010/main" val="26949941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E84630-F7E1-43E2-BE41-40182D300778}"/>
              </a:ext>
            </a:extLst>
          </p:cNvPr>
          <p:cNvSpPr>
            <a:spLocks noGrp="1"/>
          </p:cNvSpPr>
          <p:nvPr>
            <p:ph type="body" sz="quarter" idx="10"/>
          </p:nvPr>
        </p:nvSpPr>
        <p:spPr/>
        <p:txBody>
          <a:bodyPr/>
          <a:lstStyle/>
          <a:p>
            <a:r>
              <a:rPr lang="en-AU" dirty="0"/>
              <a:t>And again…</a:t>
            </a:r>
          </a:p>
        </p:txBody>
      </p:sp>
      <p:sp>
        <p:nvSpPr>
          <p:cNvPr id="4" name="Slide Number Placeholder 3">
            <a:extLst>
              <a:ext uri="{FF2B5EF4-FFF2-40B4-BE49-F238E27FC236}">
                <a16:creationId xmlns:a16="http://schemas.microsoft.com/office/drawing/2014/main" id="{045FDDC6-5C7B-4273-A60B-EB2CF20B6390}"/>
              </a:ext>
            </a:extLst>
          </p:cNvPr>
          <p:cNvSpPr>
            <a:spLocks noGrp="1"/>
          </p:cNvSpPr>
          <p:nvPr>
            <p:ph type="sldNum" sz="quarter" idx="13"/>
          </p:nvPr>
        </p:nvSpPr>
        <p:spPr/>
        <p:txBody>
          <a:bodyPr/>
          <a:lstStyle/>
          <a:p>
            <a:fld id="{BFBEA61F-7DC0-4901-9691-17FB722AF83A}" type="slidenum">
              <a:rPr lang="en-AU" smtClean="0"/>
              <a:pPr/>
              <a:t>31</a:t>
            </a:fld>
            <a:endParaRPr lang="en-AU" dirty="0"/>
          </a:p>
        </p:txBody>
      </p:sp>
      <p:pic>
        <p:nvPicPr>
          <p:cNvPr id="5" name="Picture 4">
            <a:extLst>
              <a:ext uri="{FF2B5EF4-FFF2-40B4-BE49-F238E27FC236}">
                <a16:creationId xmlns:a16="http://schemas.microsoft.com/office/drawing/2014/main" id="{46DD8C10-C14B-4518-96C4-8724B813C27A}"/>
              </a:ext>
            </a:extLst>
          </p:cNvPr>
          <p:cNvPicPr>
            <a:picLocks noChangeAspect="1"/>
          </p:cNvPicPr>
          <p:nvPr/>
        </p:nvPicPr>
        <p:blipFill>
          <a:blip r:embed="rId3"/>
          <a:stretch>
            <a:fillRect/>
          </a:stretch>
        </p:blipFill>
        <p:spPr>
          <a:xfrm>
            <a:off x="1187624" y="1370823"/>
            <a:ext cx="6696744" cy="4866489"/>
          </a:xfrm>
          <a:prstGeom prst="rect">
            <a:avLst/>
          </a:prstGeom>
        </p:spPr>
      </p:pic>
    </p:spTree>
    <p:extLst>
      <p:ext uri="{BB962C8B-B14F-4D97-AF65-F5344CB8AC3E}">
        <p14:creationId xmlns:p14="http://schemas.microsoft.com/office/powerpoint/2010/main" val="7102972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AU" dirty="0"/>
              <a:t>Clear warning prior to the GFC</a:t>
            </a:r>
          </a:p>
        </p:txBody>
      </p:sp>
      <p:sp>
        <p:nvSpPr>
          <p:cNvPr id="4" name="Slide Number Placeholder 3"/>
          <p:cNvSpPr>
            <a:spLocks noGrp="1"/>
          </p:cNvSpPr>
          <p:nvPr>
            <p:ph type="sldNum" sz="quarter" idx="13"/>
          </p:nvPr>
        </p:nvSpPr>
        <p:spPr/>
        <p:txBody>
          <a:bodyPr/>
          <a:lstStyle/>
          <a:p>
            <a:fld id="{BFBEA61F-7DC0-4901-9691-17FB722AF83A}" type="slidenum">
              <a:rPr lang="en-AU" smtClean="0">
                <a:solidFill>
                  <a:prstClr val="black"/>
                </a:solidFill>
              </a:rPr>
              <a:pPr/>
              <a:t>32</a:t>
            </a:fld>
            <a:endParaRPr lang="en-AU" dirty="0">
              <a:solidFill>
                <a:prstClr val="black"/>
              </a:solidFill>
            </a:endParaRPr>
          </a:p>
        </p:txBody>
      </p:sp>
      <p:pic>
        <p:nvPicPr>
          <p:cNvPr id="11" name="Picture 10"/>
          <p:cNvPicPr>
            <a:picLocks noChangeAspect="1"/>
          </p:cNvPicPr>
          <p:nvPr/>
        </p:nvPicPr>
        <p:blipFill>
          <a:blip r:embed="rId3"/>
          <a:stretch>
            <a:fillRect/>
          </a:stretch>
        </p:blipFill>
        <p:spPr>
          <a:xfrm>
            <a:off x="1259632" y="1484784"/>
            <a:ext cx="6789192" cy="4702428"/>
          </a:xfrm>
          <a:prstGeom prst="rect">
            <a:avLst/>
          </a:prstGeom>
        </p:spPr>
      </p:pic>
      <p:sp>
        <p:nvSpPr>
          <p:cNvPr id="12" name="Right Arrow 11"/>
          <p:cNvSpPr/>
          <p:nvPr/>
        </p:nvSpPr>
        <p:spPr>
          <a:xfrm>
            <a:off x="706265" y="3501008"/>
            <a:ext cx="648072" cy="7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050" dirty="0"/>
              <a:t>6760</a:t>
            </a:r>
          </a:p>
        </p:txBody>
      </p:sp>
      <p:sp>
        <p:nvSpPr>
          <p:cNvPr id="13" name="Right Arrow 12"/>
          <p:cNvSpPr/>
          <p:nvPr/>
        </p:nvSpPr>
        <p:spPr>
          <a:xfrm>
            <a:off x="3203848" y="3284984"/>
            <a:ext cx="648072" cy="7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050" dirty="0"/>
              <a:t>1561</a:t>
            </a:r>
          </a:p>
        </p:txBody>
      </p:sp>
      <p:sp>
        <p:nvSpPr>
          <p:cNvPr id="14" name="Right Arrow 13"/>
          <p:cNvSpPr/>
          <p:nvPr/>
        </p:nvSpPr>
        <p:spPr>
          <a:xfrm>
            <a:off x="5508104" y="3421496"/>
            <a:ext cx="648072" cy="7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050" dirty="0"/>
              <a:t>2486</a:t>
            </a:r>
          </a:p>
        </p:txBody>
      </p:sp>
    </p:spTree>
    <p:extLst>
      <p:ext uri="{BB962C8B-B14F-4D97-AF65-F5344CB8AC3E}">
        <p14:creationId xmlns:p14="http://schemas.microsoft.com/office/powerpoint/2010/main" val="22279771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AU" dirty="0"/>
              <a:t>At the bottom of the GFC</a:t>
            </a:r>
          </a:p>
        </p:txBody>
      </p:sp>
      <p:sp>
        <p:nvSpPr>
          <p:cNvPr id="3" name="Text Placeholder 2"/>
          <p:cNvSpPr>
            <a:spLocks noGrp="1"/>
          </p:cNvSpPr>
          <p:nvPr>
            <p:ph type="body" sz="quarter" idx="12"/>
          </p:nvPr>
        </p:nvSpPr>
        <p:spPr/>
        <p:txBody>
          <a:bodyPr/>
          <a:lstStyle/>
          <a:p>
            <a:endParaRPr lang="en-AU"/>
          </a:p>
        </p:txBody>
      </p:sp>
      <p:sp>
        <p:nvSpPr>
          <p:cNvPr id="4" name="Slide Number Placeholder 3"/>
          <p:cNvSpPr>
            <a:spLocks noGrp="1"/>
          </p:cNvSpPr>
          <p:nvPr>
            <p:ph type="sldNum" sz="quarter" idx="13"/>
          </p:nvPr>
        </p:nvSpPr>
        <p:spPr/>
        <p:txBody>
          <a:bodyPr/>
          <a:lstStyle/>
          <a:p>
            <a:fld id="{BFBEA61F-7DC0-4901-9691-17FB722AF83A}" type="slidenum">
              <a:rPr lang="en-AU" smtClean="0">
                <a:solidFill>
                  <a:prstClr val="black"/>
                </a:solidFill>
              </a:rPr>
              <a:pPr/>
              <a:t>33</a:t>
            </a:fld>
            <a:endParaRPr lang="en-AU" dirty="0">
              <a:solidFill>
                <a:prstClr val="black"/>
              </a:solidFill>
            </a:endParaRPr>
          </a:p>
        </p:txBody>
      </p:sp>
      <p:grpSp>
        <p:nvGrpSpPr>
          <p:cNvPr id="5" name="Group 5"/>
          <p:cNvGrpSpPr>
            <a:grpSpLocks/>
          </p:cNvGrpSpPr>
          <p:nvPr/>
        </p:nvGrpSpPr>
        <p:grpSpPr bwMode="auto">
          <a:xfrm>
            <a:off x="395536" y="1484784"/>
            <a:ext cx="8136904" cy="4488731"/>
            <a:chOff x="-1" y="908684"/>
            <a:chExt cx="8745565" cy="5497476"/>
          </a:xfrm>
        </p:grpSpPr>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095" y="908684"/>
              <a:ext cx="8366469" cy="5469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ight Arrow 6"/>
            <p:cNvSpPr/>
            <p:nvPr/>
          </p:nvSpPr>
          <p:spPr>
            <a:xfrm>
              <a:off x="-1" y="5658452"/>
              <a:ext cx="720727" cy="7191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r>
                <a:rPr lang="en-US" sz="1200" dirty="0">
                  <a:solidFill>
                    <a:prstClr val="black"/>
                  </a:solidFill>
                </a:rPr>
                <a:t>3111</a:t>
              </a:r>
              <a:endParaRPr lang="en-AU" sz="1200" dirty="0">
                <a:solidFill>
                  <a:prstClr val="black"/>
                </a:solidFill>
              </a:endParaRPr>
            </a:p>
          </p:txBody>
        </p:sp>
        <p:sp>
          <p:nvSpPr>
            <p:cNvPr id="8" name="Right Arrow 7"/>
            <p:cNvSpPr/>
            <p:nvPr/>
          </p:nvSpPr>
          <p:spPr>
            <a:xfrm>
              <a:off x="5721367" y="5183793"/>
              <a:ext cx="720727" cy="7207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r>
                <a:rPr lang="en-US" sz="1200" dirty="0">
                  <a:solidFill>
                    <a:prstClr val="black"/>
                  </a:solidFill>
                </a:rPr>
                <a:t>565</a:t>
              </a:r>
              <a:endParaRPr lang="en-AU" sz="1200" dirty="0">
                <a:solidFill>
                  <a:prstClr val="black"/>
                </a:solidFill>
              </a:endParaRPr>
            </a:p>
          </p:txBody>
        </p:sp>
        <p:sp>
          <p:nvSpPr>
            <p:cNvPr id="9" name="Right Arrow 8"/>
            <p:cNvSpPr/>
            <p:nvPr/>
          </p:nvSpPr>
          <p:spPr>
            <a:xfrm>
              <a:off x="2771783" y="5685440"/>
              <a:ext cx="720727" cy="7207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r>
                <a:rPr lang="en-US" sz="1200" dirty="0">
                  <a:solidFill>
                    <a:prstClr val="black"/>
                  </a:solidFill>
                </a:rPr>
                <a:t>666</a:t>
              </a:r>
              <a:endParaRPr lang="en-AU" sz="1200" dirty="0">
                <a:solidFill>
                  <a:prstClr val="black"/>
                </a:solidFill>
              </a:endParaRPr>
            </a:p>
          </p:txBody>
        </p:sp>
      </p:grpSp>
    </p:spTree>
    <p:extLst>
      <p:ext uri="{BB962C8B-B14F-4D97-AF65-F5344CB8AC3E}">
        <p14:creationId xmlns:p14="http://schemas.microsoft.com/office/powerpoint/2010/main" val="18526746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57D48002-AB4A-4E87-B9A0-BA325236EC6C}" type="slidenum">
              <a:rPr lang="en-AU"/>
              <a:pPr>
                <a:defRPr/>
              </a:pPr>
              <a:t>34</a:t>
            </a:fld>
            <a:endParaRPr lang="en-AU"/>
          </a:p>
        </p:txBody>
      </p:sp>
      <p:sp>
        <p:nvSpPr>
          <p:cNvPr id="31748" name="Text Box 3"/>
          <p:cNvSpPr txBox="1">
            <a:spLocks noChangeArrowheads="1"/>
          </p:cNvSpPr>
          <p:nvPr/>
        </p:nvSpPr>
        <p:spPr bwMode="auto">
          <a:xfrm>
            <a:off x="971550" y="1700213"/>
            <a:ext cx="7129463" cy="1200329"/>
          </a:xfrm>
          <a:prstGeom prst="rect">
            <a:avLst/>
          </a:prstGeom>
          <a:noFill/>
          <a:ln w="9525">
            <a:noFill/>
            <a:miter lim="800000"/>
            <a:headEnd/>
            <a:tailEnd/>
          </a:ln>
        </p:spPr>
        <p:txBody>
          <a:bodyPr>
            <a:spAutoFit/>
          </a:bodyPr>
          <a:lstStyle/>
          <a:p>
            <a:pPr algn="l">
              <a:spcBef>
                <a:spcPct val="50000"/>
              </a:spcBef>
            </a:pPr>
            <a:r>
              <a:rPr lang="en-US" sz="2400" dirty="0">
                <a:latin typeface="Century Gothic" pitchFamily="34" charset="0"/>
              </a:rPr>
              <a:t>Forecasting approach is not perfect, but it does clearly identify long periods of good, and bad, returns</a:t>
            </a:r>
          </a:p>
        </p:txBody>
      </p:sp>
      <p:sp>
        <p:nvSpPr>
          <p:cNvPr id="6"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Key Point No. 5</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5A01ADC4-CA52-48BC-9CBF-4C878B9222A4}" type="slidenum">
              <a:rPr lang="en-AU"/>
              <a:pPr>
                <a:defRPr/>
              </a:pPr>
              <a:t>35</a:t>
            </a:fld>
            <a:endParaRPr lang="en-AU"/>
          </a:p>
        </p:txBody>
      </p:sp>
      <p:sp>
        <p:nvSpPr>
          <p:cNvPr id="5"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What does the next ten years have in store?</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
        <p:nvSpPr>
          <p:cNvPr id="6" name="Rectangle 3">
            <a:extLst>
              <a:ext uri="{FF2B5EF4-FFF2-40B4-BE49-F238E27FC236}">
                <a16:creationId xmlns:a16="http://schemas.microsoft.com/office/drawing/2014/main" id="{C54C5741-C587-4267-9777-DBE4C696B8C0}"/>
              </a:ext>
            </a:extLst>
          </p:cNvPr>
          <p:cNvSpPr txBox="1">
            <a:spLocks noChangeArrowheads="1"/>
          </p:cNvSpPr>
          <p:nvPr/>
        </p:nvSpPr>
        <p:spPr>
          <a:xfrm>
            <a:off x="539552" y="2132856"/>
            <a:ext cx="8229600" cy="281146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Dividends?</a:t>
            </a:r>
          </a:p>
          <a:p>
            <a:r>
              <a:rPr lang="en-US" sz="2400" dirty="0"/>
              <a:t>Profit growth?</a:t>
            </a:r>
          </a:p>
          <a:p>
            <a:r>
              <a:rPr lang="en-US" sz="2400" dirty="0"/>
              <a:t>PE ratios…how much will the market pay for a dollar of earnings?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3DCFEDE4-25DB-48F2-A8BE-2B78A084EF18}" type="slidenum">
              <a:rPr lang="en-AU"/>
              <a:pPr>
                <a:defRPr/>
              </a:pPr>
              <a:t>36</a:t>
            </a:fld>
            <a:endParaRPr lang="en-AU"/>
          </a:p>
        </p:txBody>
      </p:sp>
      <p:sp>
        <p:nvSpPr>
          <p:cNvPr id="6"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How fast do profits grow?</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graphicFrame>
        <p:nvGraphicFramePr>
          <p:cNvPr id="7" name="Object 6">
            <a:extLst>
              <a:ext uri="{FF2B5EF4-FFF2-40B4-BE49-F238E27FC236}">
                <a16:creationId xmlns:a16="http://schemas.microsoft.com/office/drawing/2014/main" id="{B508BBA4-E481-4A1C-B89F-D612D2E7EEE2}"/>
              </a:ext>
            </a:extLst>
          </p:cNvPr>
          <p:cNvGraphicFramePr>
            <a:graphicFrameLocks noChangeAspect="1"/>
          </p:cNvGraphicFramePr>
          <p:nvPr>
            <p:extLst>
              <p:ext uri="{D42A27DB-BD31-4B8C-83A1-F6EECF244321}">
                <p14:modId xmlns:p14="http://schemas.microsoft.com/office/powerpoint/2010/main" val="2024453187"/>
              </p:ext>
            </p:extLst>
          </p:nvPr>
        </p:nvGraphicFramePr>
        <p:xfrm>
          <a:off x="1056928" y="1331472"/>
          <a:ext cx="7201544" cy="5188787"/>
        </p:xfrm>
        <a:graphic>
          <a:graphicData uri="http://schemas.openxmlformats.org/presentationml/2006/ole">
            <mc:AlternateContent xmlns:mc="http://schemas.openxmlformats.org/markup-compatibility/2006">
              <mc:Choice xmlns:v="urn:schemas-microsoft-com:vml" Requires="v">
                <p:oleObj spid="_x0000_s20563" name="Macro-Enabled Worksheet" r:id="rId4" imgW="8687007" imgH="6257821" progId="Excel.SheetMacroEnabled.12">
                  <p:link updateAutomatic="1"/>
                </p:oleObj>
              </mc:Choice>
              <mc:Fallback>
                <p:oleObj name="Macro-Enabled Worksheet" r:id="rId4" imgW="8687007" imgH="6257821" progId="Excel.SheetMacroEnabled.12">
                  <p:link updateAutomatic="1"/>
                  <p:pic>
                    <p:nvPicPr>
                      <p:cNvPr id="5" name="Object 4">
                        <a:extLst>
                          <a:ext uri="{FF2B5EF4-FFF2-40B4-BE49-F238E27FC236}">
                            <a16:creationId xmlns:a16="http://schemas.microsoft.com/office/drawing/2014/main" id="{DC25D1ED-3169-437A-818F-838E104A1222}"/>
                          </a:ext>
                        </a:extLst>
                      </p:cNvPr>
                      <p:cNvPicPr/>
                      <p:nvPr/>
                    </p:nvPicPr>
                    <p:blipFill>
                      <a:blip r:embed="rId5"/>
                      <a:stretch>
                        <a:fillRect/>
                      </a:stretch>
                    </p:blipFill>
                    <p:spPr>
                      <a:xfrm>
                        <a:off x="1056928" y="1331472"/>
                        <a:ext cx="7201544" cy="5188787"/>
                      </a:xfrm>
                      <a:prstGeom prst="rect">
                        <a:avLst/>
                      </a:prstGeom>
                    </p:spPr>
                  </p:pic>
                </p:oleObj>
              </mc:Fallback>
            </mc:AlternateContent>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457200" y="3314700"/>
            <a:ext cx="8229600" cy="2811463"/>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3200" b="0" i="0" u="none" strike="noStrike" kern="1200" cap="none" spc="0" normalizeH="0" baseline="0" noProof="0">
              <a:ln>
                <a:noFill/>
              </a:ln>
              <a:solidFill>
                <a:schemeClr val="tx1"/>
              </a:solidFill>
              <a:effectLst/>
              <a:uLnTx/>
              <a:uFillTx/>
              <a:latin typeface="+mn-lt"/>
              <a:ea typeface="+mn-ea"/>
              <a:cs typeface="+mn-cs"/>
            </a:endParaRPr>
          </a:p>
        </p:txBody>
      </p:sp>
      <p:sp>
        <p:nvSpPr>
          <p:cNvPr id="6" name="Slide Number Placeholder 5"/>
          <p:cNvSpPr>
            <a:spLocks noGrp="1"/>
          </p:cNvSpPr>
          <p:nvPr>
            <p:ph type="sldNum" sz="quarter" idx="12"/>
          </p:nvPr>
        </p:nvSpPr>
        <p:spPr>
          <a:xfrm>
            <a:off x="22176" y="6520756"/>
            <a:ext cx="2133600" cy="365125"/>
          </a:xfrm>
        </p:spPr>
        <p:txBody>
          <a:bodyPr/>
          <a:lstStyle/>
          <a:p>
            <a:pPr>
              <a:defRPr/>
            </a:pPr>
            <a:fld id="{36E1127D-C889-4E46-A8AD-175CBC21DB29}" type="slidenum">
              <a:rPr lang="en-AU"/>
              <a:pPr>
                <a:defRPr/>
              </a:pPr>
              <a:t>37</a:t>
            </a:fld>
            <a:endParaRPr lang="en-AU"/>
          </a:p>
        </p:txBody>
      </p:sp>
      <p:sp>
        <p:nvSpPr>
          <p:cNvPr id="10"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What drives PEs</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
        <p:nvSpPr>
          <p:cNvPr id="13" name="TextBox 12"/>
          <p:cNvSpPr txBox="1"/>
          <p:nvPr/>
        </p:nvSpPr>
        <p:spPr>
          <a:xfrm>
            <a:off x="166033" y="1455410"/>
            <a:ext cx="6553200" cy="1107996"/>
          </a:xfrm>
          <a:prstGeom prst="rect">
            <a:avLst/>
          </a:prstGeom>
          <a:noFill/>
        </p:spPr>
        <p:txBody>
          <a:bodyPr>
            <a:spAutoFit/>
          </a:bodyPr>
          <a:lstStyle/>
          <a:p>
            <a:pPr>
              <a:defRPr/>
            </a:pPr>
            <a:r>
              <a:rPr lang="en-AU" sz="2200" dirty="0">
                <a:latin typeface="+mj-lt"/>
              </a:rPr>
              <a:t>Australian PEs </a:t>
            </a:r>
            <a:r>
              <a:rPr lang="en-AU" sz="2200" dirty="0" err="1">
                <a:latin typeface="+mj-lt"/>
              </a:rPr>
              <a:t>vs</a:t>
            </a:r>
            <a:r>
              <a:rPr lang="en-AU" sz="2200" dirty="0">
                <a:latin typeface="+mj-lt"/>
              </a:rPr>
              <a:t> Inflation</a:t>
            </a:r>
          </a:p>
          <a:p>
            <a:pPr>
              <a:defRPr/>
            </a:pPr>
            <a:r>
              <a:rPr lang="en-AU" sz="2200" dirty="0">
                <a:latin typeface="+mj-lt"/>
              </a:rPr>
              <a:t>1960 – 2019</a:t>
            </a:r>
          </a:p>
          <a:p>
            <a:pPr>
              <a:defRPr/>
            </a:pPr>
            <a:endParaRPr lang="en-AU" sz="2200" dirty="0">
              <a:latin typeface="+mj-lt"/>
            </a:endParaRPr>
          </a:p>
        </p:txBody>
      </p:sp>
      <p:graphicFrame>
        <p:nvGraphicFramePr>
          <p:cNvPr id="7" name="Object 6">
            <a:extLst>
              <a:ext uri="{FF2B5EF4-FFF2-40B4-BE49-F238E27FC236}">
                <a16:creationId xmlns:a16="http://schemas.microsoft.com/office/drawing/2014/main" id="{DC39E98F-532D-4F40-873E-94CCA8B51F77}"/>
              </a:ext>
            </a:extLst>
          </p:cNvPr>
          <p:cNvGraphicFramePr>
            <a:graphicFrameLocks noChangeAspect="1"/>
          </p:cNvGraphicFramePr>
          <p:nvPr>
            <p:extLst>
              <p:ext uri="{D42A27DB-BD31-4B8C-83A1-F6EECF244321}">
                <p14:modId xmlns:p14="http://schemas.microsoft.com/office/powerpoint/2010/main" val="628344054"/>
              </p:ext>
            </p:extLst>
          </p:nvPr>
        </p:nvGraphicFramePr>
        <p:xfrm>
          <a:off x="182563" y="2262188"/>
          <a:ext cx="8510587" cy="4010025"/>
        </p:xfrm>
        <a:graphic>
          <a:graphicData uri="http://schemas.openxmlformats.org/presentationml/2006/ole">
            <mc:AlternateContent xmlns:mc="http://schemas.openxmlformats.org/markup-compatibility/2006">
              <mc:Choice xmlns:v="urn:schemas-microsoft-com:vml" Requires="v">
                <p:oleObj spid="_x0000_s22596" name="Worksheet" r:id="rId4" imgW="8267752" imgH="3895760" progId="Excel.Sheet.8">
                  <p:link updateAutomatic="1"/>
                </p:oleObj>
              </mc:Choice>
              <mc:Fallback>
                <p:oleObj name="Worksheet" r:id="rId4" imgW="8267752" imgH="3895760" progId="Excel.Sheet.8">
                  <p:link updateAutomatic="1"/>
                  <p:pic>
                    <p:nvPicPr>
                      <p:cNvPr id="9" name="Object 8">
                        <a:extLst>
                          <a:ext uri="{FF2B5EF4-FFF2-40B4-BE49-F238E27FC236}">
                            <a16:creationId xmlns:a16="http://schemas.microsoft.com/office/drawing/2014/main" id="{C35E1F06-381F-415F-AB50-E574F90E5EF3}"/>
                          </a:ext>
                        </a:extLst>
                      </p:cNvPr>
                      <p:cNvPicPr/>
                      <p:nvPr/>
                    </p:nvPicPr>
                    <p:blipFill>
                      <a:blip r:embed="rId5"/>
                      <a:stretch>
                        <a:fillRect/>
                      </a:stretch>
                    </p:blipFill>
                    <p:spPr>
                      <a:xfrm>
                        <a:off x="182563" y="2262188"/>
                        <a:ext cx="8510587" cy="4010025"/>
                      </a:xfrm>
                      <a:prstGeom prst="rect">
                        <a:avLst/>
                      </a:prstGeom>
                    </p:spPr>
                  </p:pic>
                </p:oleObj>
              </mc:Fallback>
            </mc:AlternateContent>
          </a:graphicData>
        </a:graphic>
      </p:graphicFrame>
    </p:spTree>
    <p:extLst>
      <p:ext uri="{BB962C8B-B14F-4D97-AF65-F5344CB8AC3E}">
        <p14:creationId xmlns:p14="http://schemas.microsoft.com/office/powerpoint/2010/main" val="15311635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a:extLst>
              <a:ext uri="{FF2B5EF4-FFF2-40B4-BE49-F238E27FC236}">
                <a16:creationId xmlns:a16="http://schemas.microsoft.com/office/drawing/2014/main" id="{C35E1F06-381F-415F-AB50-E574F90E5EF3}"/>
              </a:ext>
            </a:extLst>
          </p:cNvPr>
          <p:cNvGraphicFramePr>
            <a:graphicFrameLocks noChangeAspect="1"/>
          </p:cNvGraphicFramePr>
          <p:nvPr>
            <p:extLst>
              <p:ext uri="{D42A27DB-BD31-4B8C-83A1-F6EECF244321}">
                <p14:modId xmlns:p14="http://schemas.microsoft.com/office/powerpoint/2010/main" val="1949089801"/>
              </p:ext>
            </p:extLst>
          </p:nvPr>
        </p:nvGraphicFramePr>
        <p:xfrm>
          <a:off x="182563" y="2262188"/>
          <a:ext cx="8510587" cy="4010025"/>
        </p:xfrm>
        <a:graphic>
          <a:graphicData uri="http://schemas.openxmlformats.org/presentationml/2006/ole">
            <mc:AlternateContent xmlns:mc="http://schemas.openxmlformats.org/markup-compatibility/2006">
              <mc:Choice xmlns:v="urn:schemas-microsoft-com:vml" Requires="v">
                <p:oleObj spid="_x0000_s13395" name="Worksheet" r:id="rId4" imgW="8267752" imgH="3895760" progId="Excel.Sheet.8">
                  <p:link updateAutomatic="1"/>
                </p:oleObj>
              </mc:Choice>
              <mc:Fallback>
                <p:oleObj name="Worksheet" r:id="rId4" imgW="8267752" imgH="3895760" progId="Excel.Sheet.8">
                  <p:link updateAutomatic="1"/>
                  <p:pic>
                    <p:nvPicPr>
                      <p:cNvPr id="2" name="Object 1">
                        <a:extLst>
                          <a:ext uri="{FF2B5EF4-FFF2-40B4-BE49-F238E27FC236}">
                            <a16:creationId xmlns:a16="http://schemas.microsoft.com/office/drawing/2014/main" id="{70D2BEEE-794C-4611-86BE-0E2692A5B8F3}"/>
                          </a:ext>
                        </a:extLst>
                      </p:cNvPr>
                      <p:cNvPicPr/>
                      <p:nvPr/>
                    </p:nvPicPr>
                    <p:blipFill>
                      <a:blip r:embed="rId5"/>
                      <a:stretch>
                        <a:fillRect/>
                      </a:stretch>
                    </p:blipFill>
                    <p:spPr>
                      <a:xfrm>
                        <a:off x="182563" y="2262188"/>
                        <a:ext cx="8510587" cy="4010025"/>
                      </a:xfrm>
                      <a:prstGeom prst="rect">
                        <a:avLst/>
                      </a:prstGeom>
                    </p:spPr>
                  </p:pic>
                </p:oleObj>
              </mc:Fallback>
            </mc:AlternateContent>
          </a:graphicData>
        </a:graphic>
      </p:graphicFrame>
      <p:sp>
        <p:nvSpPr>
          <p:cNvPr id="11" name="Rectangle 3"/>
          <p:cNvSpPr txBox="1">
            <a:spLocks noChangeArrowheads="1"/>
          </p:cNvSpPr>
          <p:nvPr/>
        </p:nvSpPr>
        <p:spPr>
          <a:xfrm>
            <a:off x="457200" y="3314700"/>
            <a:ext cx="8229600" cy="2811463"/>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3200" b="0" i="0" u="none" strike="noStrike" kern="1200" cap="none" spc="0" normalizeH="0" baseline="0" noProof="0">
              <a:ln>
                <a:noFill/>
              </a:ln>
              <a:solidFill>
                <a:schemeClr val="tx1"/>
              </a:solidFill>
              <a:effectLst/>
              <a:uLnTx/>
              <a:uFillTx/>
              <a:latin typeface="+mn-lt"/>
              <a:ea typeface="+mn-ea"/>
              <a:cs typeface="+mn-cs"/>
            </a:endParaRPr>
          </a:p>
        </p:txBody>
      </p:sp>
      <p:sp>
        <p:nvSpPr>
          <p:cNvPr id="6" name="Slide Number Placeholder 5"/>
          <p:cNvSpPr>
            <a:spLocks noGrp="1"/>
          </p:cNvSpPr>
          <p:nvPr>
            <p:ph type="sldNum" sz="quarter" idx="12"/>
          </p:nvPr>
        </p:nvSpPr>
        <p:spPr>
          <a:xfrm>
            <a:off x="22176" y="6520756"/>
            <a:ext cx="2133600" cy="365125"/>
          </a:xfrm>
        </p:spPr>
        <p:txBody>
          <a:bodyPr/>
          <a:lstStyle/>
          <a:p>
            <a:pPr>
              <a:defRPr/>
            </a:pPr>
            <a:fld id="{36E1127D-C889-4E46-A8AD-175CBC21DB29}" type="slidenum">
              <a:rPr lang="en-AU"/>
              <a:pPr>
                <a:defRPr/>
              </a:pPr>
              <a:t>38</a:t>
            </a:fld>
            <a:endParaRPr lang="en-AU"/>
          </a:p>
        </p:txBody>
      </p:sp>
      <p:sp>
        <p:nvSpPr>
          <p:cNvPr id="35847" name="Oval 5"/>
          <p:cNvSpPr>
            <a:spLocks noChangeArrowheads="1"/>
          </p:cNvSpPr>
          <p:nvPr/>
        </p:nvSpPr>
        <p:spPr bwMode="auto">
          <a:xfrm>
            <a:off x="457201" y="3394911"/>
            <a:ext cx="1882552" cy="762372"/>
          </a:xfrm>
          <a:prstGeom prst="ellipse">
            <a:avLst/>
          </a:prstGeom>
          <a:noFill/>
          <a:ln w="28575">
            <a:solidFill>
              <a:srgbClr val="FF0000"/>
            </a:solidFill>
            <a:round/>
            <a:headEnd/>
            <a:tailEnd/>
          </a:ln>
        </p:spPr>
        <p:txBody>
          <a:bodyPr wrap="none" anchor="ctr"/>
          <a:lstStyle/>
          <a:p>
            <a:endParaRPr lang="en-US"/>
          </a:p>
        </p:txBody>
      </p:sp>
      <p:sp>
        <p:nvSpPr>
          <p:cNvPr id="10"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If inflation </a:t>
            </a:r>
            <a:r>
              <a:rPr kumimoji="0" lang="en-US" sz="2400" b="1" i="0" u="none" strike="noStrike" kern="1200" cap="none" spc="0" normalizeH="0" noProof="0" dirty="0">
                <a:ln>
                  <a:noFill/>
                </a:ln>
                <a:solidFill>
                  <a:schemeClr val="bg1"/>
                </a:solidFill>
                <a:effectLst/>
                <a:uLnTx/>
                <a:uFillTx/>
                <a:latin typeface="Century Gothic" pitchFamily="34" charset="0"/>
              </a:rPr>
              <a:t>low PEs likely to be between 14 &amp; 18</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
        <p:nvSpPr>
          <p:cNvPr id="13" name="TextBox 12"/>
          <p:cNvSpPr txBox="1"/>
          <p:nvPr/>
        </p:nvSpPr>
        <p:spPr>
          <a:xfrm>
            <a:off x="166033" y="1455410"/>
            <a:ext cx="6553200" cy="1107996"/>
          </a:xfrm>
          <a:prstGeom prst="rect">
            <a:avLst/>
          </a:prstGeom>
          <a:noFill/>
        </p:spPr>
        <p:txBody>
          <a:bodyPr>
            <a:spAutoFit/>
          </a:bodyPr>
          <a:lstStyle/>
          <a:p>
            <a:pPr>
              <a:defRPr/>
            </a:pPr>
            <a:r>
              <a:rPr lang="en-AU" sz="2200" dirty="0">
                <a:latin typeface="+mj-lt"/>
              </a:rPr>
              <a:t>Australian PEs </a:t>
            </a:r>
            <a:r>
              <a:rPr lang="en-AU" sz="2200" dirty="0" err="1">
                <a:latin typeface="+mj-lt"/>
              </a:rPr>
              <a:t>vs</a:t>
            </a:r>
            <a:r>
              <a:rPr lang="en-AU" sz="2200" dirty="0">
                <a:latin typeface="+mj-lt"/>
              </a:rPr>
              <a:t> Inflation</a:t>
            </a:r>
          </a:p>
          <a:p>
            <a:pPr>
              <a:defRPr/>
            </a:pPr>
            <a:r>
              <a:rPr lang="en-AU" sz="2200" dirty="0">
                <a:latin typeface="+mj-lt"/>
              </a:rPr>
              <a:t>1960 – 2019</a:t>
            </a:r>
          </a:p>
          <a:p>
            <a:pPr>
              <a:defRPr/>
            </a:pPr>
            <a:endParaRPr lang="en-AU" sz="2200" dirty="0">
              <a:latin typeface="+mj-l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0"/>
          </p:nvPr>
        </p:nvSpPr>
        <p:spPr>
          <a:xfrm>
            <a:off x="-9872" y="6520259"/>
            <a:ext cx="2133600" cy="365125"/>
          </a:xfrm>
        </p:spPr>
        <p:txBody>
          <a:bodyPr/>
          <a:lstStyle/>
          <a:p>
            <a:pPr>
              <a:defRPr/>
            </a:pPr>
            <a:fld id="{4AF717E4-2302-4D8E-9CDA-03DB921C4154}" type="slidenum">
              <a:rPr lang="en-AU"/>
              <a:pPr>
                <a:defRPr/>
              </a:pPr>
              <a:t>39</a:t>
            </a:fld>
            <a:endParaRPr lang="en-AU"/>
          </a:p>
        </p:txBody>
      </p:sp>
      <p:sp>
        <p:nvSpPr>
          <p:cNvPr id="7"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Ten year forecast as at</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graphicFrame>
        <p:nvGraphicFramePr>
          <p:cNvPr id="4" name="Object 3">
            <a:extLst>
              <a:ext uri="{FF2B5EF4-FFF2-40B4-BE49-F238E27FC236}">
                <a16:creationId xmlns:a16="http://schemas.microsoft.com/office/drawing/2014/main" id="{A535CFE0-8507-4C02-8406-0A312236E491}"/>
              </a:ext>
            </a:extLst>
          </p:cNvPr>
          <p:cNvGraphicFramePr>
            <a:graphicFrameLocks noChangeAspect="1"/>
          </p:cNvGraphicFramePr>
          <p:nvPr>
            <p:extLst>
              <p:ext uri="{D42A27DB-BD31-4B8C-83A1-F6EECF244321}">
                <p14:modId xmlns:p14="http://schemas.microsoft.com/office/powerpoint/2010/main" val="3583169795"/>
              </p:ext>
            </p:extLst>
          </p:nvPr>
        </p:nvGraphicFramePr>
        <p:xfrm>
          <a:off x="876300" y="1817688"/>
          <a:ext cx="7391400" cy="3222625"/>
        </p:xfrm>
        <a:graphic>
          <a:graphicData uri="http://schemas.openxmlformats.org/presentationml/2006/ole">
            <mc:AlternateContent xmlns:mc="http://schemas.openxmlformats.org/markup-compatibility/2006">
              <mc:Choice xmlns:v="urn:schemas-microsoft-com:vml" Requires="v">
                <p:oleObj spid="_x0000_s1310" name="Worksheet" r:id="rId4" imgW="7391598" imgH="3223260" progId="Excel.Sheet.8">
                  <p:link updateAutomatic="1"/>
                </p:oleObj>
              </mc:Choice>
              <mc:Fallback>
                <p:oleObj name="Worksheet" r:id="rId4" imgW="7391598" imgH="3223260" progId="Excel.Sheet.8">
                  <p:link updateAutomatic="1"/>
                  <p:pic>
                    <p:nvPicPr>
                      <p:cNvPr id="0" name=""/>
                      <p:cNvPicPr/>
                      <p:nvPr/>
                    </p:nvPicPr>
                    <p:blipFill>
                      <a:blip r:embed="rId5"/>
                      <a:stretch>
                        <a:fillRect/>
                      </a:stretch>
                    </p:blipFill>
                    <p:spPr>
                      <a:xfrm>
                        <a:off x="876300" y="1817688"/>
                        <a:ext cx="7391400" cy="322262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DD9394B6-5FB7-4201-BD39-1F96AB6E3F28}"/>
              </a:ext>
            </a:extLst>
          </p:cNvPr>
          <p:cNvGraphicFramePr>
            <a:graphicFrameLocks noChangeAspect="1"/>
          </p:cNvGraphicFramePr>
          <p:nvPr>
            <p:extLst>
              <p:ext uri="{D42A27DB-BD31-4B8C-83A1-F6EECF244321}">
                <p14:modId xmlns:p14="http://schemas.microsoft.com/office/powerpoint/2010/main" val="218762417"/>
              </p:ext>
            </p:extLst>
          </p:nvPr>
        </p:nvGraphicFramePr>
        <p:xfrm>
          <a:off x="3646534" y="638444"/>
          <a:ext cx="2239963" cy="427037"/>
        </p:xfrm>
        <a:graphic>
          <a:graphicData uri="http://schemas.openxmlformats.org/presentationml/2006/ole">
            <mc:AlternateContent xmlns:mc="http://schemas.openxmlformats.org/markup-compatibility/2006">
              <mc:Choice xmlns:v="urn:schemas-microsoft-com:vml" Requires="v">
                <p:oleObj spid="_x0000_s1311" name="Worksheet" r:id="rId6" imgW="2240498" imgH="426720" progId="Excel.Sheet.8">
                  <p:link updateAutomatic="1"/>
                </p:oleObj>
              </mc:Choice>
              <mc:Fallback>
                <p:oleObj name="Worksheet" r:id="rId6" imgW="2240498" imgH="426720" progId="Excel.Sheet.8">
                  <p:link updateAutomatic="1"/>
                  <p:pic>
                    <p:nvPicPr>
                      <p:cNvPr id="0" name=""/>
                      <p:cNvPicPr/>
                      <p:nvPr/>
                    </p:nvPicPr>
                    <p:blipFill>
                      <a:blip r:embed="rId7"/>
                      <a:stretch>
                        <a:fillRect/>
                      </a:stretch>
                    </p:blipFill>
                    <p:spPr>
                      <a:xfrm>
                        <a:off x="3646534" y="638444"/>
                        <a:ext cx="2239963" cy="427037"/>
                      </a:xfrm>
                      <a:prstGeom prst="rect">
                        <a:avLst/>
                      </a:prstGeom>
                    </p:spPr>
                  </p:pic>
                </p:oleObj>
              </mc:Fallback>
            </mc:AlternateContent>
          </a:graphicData>
        </a:graphic>
      </p:graphicFrame>
      <p:sp>
        <p:nvSpPr>
          <p:cNvPr id="2" name="Rectangle 1">
            <a:extLst>
              <a:ext uri="{FF2B5EF4-FFF2-40B4-BE49-F238E27FC236}">
                <a16:creationId xmlns:a16="http://schemas.microsoft.com/office/drawing/2014/main" id="{9ED9751C-ED88-4D09-90E4-5278D2EE5EF4}"/>
              </a:ext>
            </a:extLst>
          </p:cNvPr>
          <p:cNvSpPr/>
          <p:nvPr/>
        </p:nvSpPr>
        <p:spPr>
          <a:xfrm>
            <a:off x="682824" y="3052484"/>
            <a:ext cx="7849616" cy="2304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45513CB1-D6C8-4928-90F9-D3A69F3943C5}" type="slidenum">
              <a:rPr lang="en-AU"/>
              <a:pPr>
                <a:defRPr/>
              </a:pPr>
              <a:t>4</a:t>
            </a:fld>
            <a:endParaRPr lang="en-AU"/>
          </a:p>
        </p:txBody>
      </p:sp>
      <p:sp>
        <p:nvSpPr>
          <p:cNvPr id="6"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US Equities also wonderful long term…</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graphicFrame>
        <p:nvGraphicFramePr>
          <p:cNvPr id="7" name="Object 6">
            <a:extLst>
              <a:ext uri="{FF2B5EF4-FFF2-40B4-BE49-F238E27FC236}">
                <a16:creationId xmlns:a16="http://schemas.microsoft.com/office/drawing/2014/main" id="{7DC93723-1BB0-4AFB-94F8-59D7E0A7CD2C}"/>
              </a:ext>
            </a:extLst>
          </p:cNvPr>
          <p:cNvGraphicFramePr>
            <a:graphicFrameLocks noChangeAspect="1"/>
          </p:cNvGraphicFramePr>
          <p:nvPr>
            <p:extLst>
              <p:ext uri="{D42A27DB-BD31-4B8C-83A1-F6EECF244321}">
                <p14:modId xmlns:p14="http://schemas.microsoft.com/office/powerpoint/2010/main" val="2292776540"/>
              </p:ext>
            </p:extLst>
          </p:nvPr>
        </p:nvGraphicFramePr>
        <p:xfrm>
          <a:off x="428625" y="1552575"/>
          <a:ext cx="8286750" cy="4810125"/>
        </p:xfrm>
        <a:graphic>
          <a:graphicData uri="http://schemas.openxmlformats.org/presentationml/2006/ole">
            <mc:AlternateContent xmlns:mc="http://schemas.openxmlformats.org/markup-compatibility/2006">
              <mc:Choice xmlns:v="urn:schemas-microsoft-com:vml" Requires="v">
                <p:oleObj spid="_x0000_s16467" name="Worksheet" r:id="rId4" imgW="8286828" imgH="4810160" progId="Excel.Sheet.8">
                  <p:link updateAutomatic="1"/>
                </p:oleObj>
              </mc:Choice>
              <mc:Fallback>
                <p:oleObj name="Worksheet" r:id="rId4" imgW="8286828" imgH="4810160" progId="Excel.Sheet.8">
                  <p:link updateAutomatic="1"/>
                  <p:pic>
                    <p:nvPicPr>
                      <p:cNvPr id="2" name="Object 1">
                        <a:extLst>
                          <a:ext uri="{FF2B5EF4-FFF2-40B4-BE49-F238E27FC236}">
                            <a16:creationId xmlns:a16="http://schemas.microsoft.com/office/drawing/2014/main" id="{F9A91BFC-92F7-44AC-9B46-5DB92E5645C3}"/>
                          </a:ext>
                        </a:extLst>
                      </p:cNvPr>
                      <p:cNvPicPr/>
                      <p:nvPr/>
                    </p:nvPicPr>
                    <p:blipFill>
                      <a:blip r:embed="rId5"/>
                      <a:stretch>
                        <a:fillRect/>
                      </a:stretch>
                    </p:blipFill>
                    <p:spPr>
                      <a:xfrm>
                        <a:off x="428625" y="1552575"/>
                        <a:ext cx="8286750" cy="4810125"/>
                      </a:xfrm>
                      <a:prstGeom prst="rect">
                        <a:avLst/>
                      </a:prstGeom>
                    </p:spPr>
                  </p:pic>
                </p:oleObj>
              </mc:Fallback>
            </mc:AlternateContent>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pPr>
              <a:defRPr/>
            </a:pPr>
            <a:fld id="{59A9D43A-5B54-4554-BAF6-DC957236AB68}" type="slidenum">
              <a:rPr lang="en-AU"/>
              <a:pPr>
                <a:defRPr/>
              </a:pPr>
              <a:t>40</a:t>
            </a:fld>
            <a:endParaRPr lang="en-AU"/>
          </a:p>
        </p:txBody>
      </p:sp>
      <p:sp>
        <p:nvSpPr>
          <p:cNvPr id="37893" name="Line 5"/>
          <p:cNvSpPr>
            <a:spLocks noChangeShapeType="1"/>
          </p:cNvSpPr>
          <p:nvPr/>
        </p:nvSpPr>
        <p:spPr bwMode="auto">
          <a:xfrm flipV="1">
            <a:off x="4763665" y="2780929"/>
            <a:ext cx="3984799" cy="576063"/>
          </a:xfrm>
          <a:prstGeom prst="line">
            <a:avLst/>
          </a:prstGeom>
          <a:noFill/>
          <a:ln w="22225">
            <a:solidFill>
              <a:srgbClr val="FF0000"/>
            </a:solidFill>
            <a:prstDash val="dash"/>
            <a:round/>
            <a:headEnd/>
            <a:tailEnd/>
          </a:ln>
        </p:spPr>
        <p:txBody>
          <a:bodyPr wrap="none" anchor="ctr"/>
          <a:lstStyle/>
          <a:p>
            <a:endParaRPr lang="en-AU"/>
          </a:p>
        </p:txBody>
      </p:sp>
      <p:sp>
        <p:nvSpPr>
          <p:cNvPr id="37894" name="Text Box 6"/>
          <p:cNvSpPr txBox="1">
            <a:spLocks noChangeArrowheads="1"/>
          </p:cNvSpPr>
          <p:nvPr/>
        </p:nvSpPr>
        <p:spPr bwMode="auto">
          <a:xfrm>
            <a:off x="8676913" y="2204864"/>
            <a:ext cx="934173" cy="369332"/>
          </a:xfrm>
          <a:prstGeom prst="rect">
            <a:avLst/>
          </a:prstGeom>
          <a:noFill/>
          <a:ln w="15875" algn="ctr">
            <a:noFill/>
            <a:miter lim="800000"/>
            <a:headEnd/>
            <a:tailEnd/>
          </a:ln>
        </p:spPr>
        <p:txBody>
          <a:bodyPr wrap="square">
            <a:spAutoFit/>
          </a:bodyPr>
          <a:lstStyle/>
          <a:p>
            <a:pPr>
              <a:spcBef>
                <a:spcPct val="50000"/>
              </a:spcBef>
            </a:pPr>
            <a:r>
              <a:rPr lang="en-AU" b="1" dirty="0">
                <a:solidFill>
                  <a:srgbClr val="FF0000"/>
                </a:solidFill>
              </a:rPr>
              <a:t>(f)</a:t>
            </a:r>
          </a:p>
        </p:txBody>
      </p:sp>
      <p:sp>
        <p:nvSpPr>
          <p:cNvPr id="9"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Normal growth of around 4% pa</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graphicFrame>
        <p:nvGraphicFramePr>
          <p:cNvPr id="3" name="Object 2">
            <a:extLst>
              <a:ext uri="{FF2B5EF4-FFF2-40B4-BE49-F238E27FC236}">
                <a16:creationId xmlns:a16="http://schemas.microsoft.com/office/drawing/2014/main" id="{88388C13-B455-4EB7-AD5F-94F1FFE5B632}"/>
              </a:ext>
            </a:extLst>
          </p:cNvPr>
          <p:cNvGraphicFramePr>
            <a:graphicFrameLocks noChangeAspect="1"/>
          </p:cNvGraphicFramePr>
          <p:nvPr>
            <p:extLst>
              <p:ext uri="{D42A27DB-BD31-4B8C-83A1-F6EECF244321}">
                <p14:modId xmlns:p14="http://schemas.microsoft.com/office/powerpoint/2010/main" val="3616642020"/>
              </p:ext>
            </p:extLst>
          </p:nvPr>
        </p:nvGraphicFramePr>
        <p:xfrm>
          <a:off x="251520" y="1484953"/>
          <a:ext cx="7488832" cy="5053979"/>
        </p:xfrm>
        <a:graphic>
          <a:graphicData uri="http://schemas.openxmlformats.org/presentationml/2006/ole">
            <mc:AlternateContent xmlns:mc="http://schemas.openxmlformats.org/markup-compatibility/2006">
              <mc:Choice xmlns:v="urn:schemas-microsoft-com:vml" Requires="v">
                <p:oleObj spid="_x0000_s23622" name="Worksheet" r:id="rId4" imgW="5242477" imgH="3535680" progId="Excel.Sheet.12">
                  <p:link updateAutomatic="1"/>
                </p:oleObj>
              </mc:Choice>
              <mc:Fallback>
                <p:oleObj name="Worksheet" r:id="rId4" imgW="5242477" imgH="3535680" progId="Excel.Sheet.12">
                  <p:link updateAutomatic="1"/>
                  <p:pic>
                    <p:nvPicPr>
                      <p:cNvPr id="0" name=""/>
                      <p:cNvPicPr/>
                      <p:nvPr/>
                    </p:nvPicPr>
                    <p:blipFill>
                      <a:blip r:embed="rId5"/>
                      <a:stretch>
                        <a:fillRect/>
                      </a:stretch>
                    </p:blipFill>
                    <p:spPr>
                      <a:xfrm>
                        <a:off x="251520" y="1484953"/>
                        <a:ext cx="7488832" cy="5053979"/>
                      </a:xfrm>
                      <a:prstGeom prst="rect">
                        <a:avLst/>
                      </a:prstGeom>
                    </p:spPr>
                  </p:pic>
                </p:oleObj>
              </mc:Fallback>
            </mc:AlternateContent>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2168A711-AD2E-455E-809C-7BCBD56870DC}"/>
              </a:ext>
            </a:extLst>
          </p:cNvPr>
          <p:cNvGraphicFramePr>
            <a:graphicFrameLocks noChangeAspect="1"/>
          </p:cNvGraphicFramePr>
          <p:nvPr>
            <p:extLst>
              <p:ext uri="{D42A27DB-BD31-4B8C-83A1-F6EECF244321}">
                <p14:modId xmlns:p14="http://schemas.microsoft.com/office/powerpoint/2010/main" val="1078015671"/>
              </p:ext>
            </p:extLst>
          </p:nvPr>
        </p:nvGraphicFramePr>
        <p:xfrm>
          <a:off x="650875" y="1254125"/>
          <a:ext cx="7620000" cy="5076825"/>
        </p:xfrm>
        <a:graphic>
          <a:graphicData uri="http://schemas.openxmlformats.org/presentationml/2006/ole">
            <mc:AlternateContent xmlns:mc="http://schemas.openxmlformats.org/markup-compatibility/2006">
              <mc:Choice xmlns:v="urn:schemas-microsoft-com:vml" Requires="v">
                <p:oleObj spid="_x0000_s21587" name="Worksheet" r:id="rId4" imgW="7620000" imgH="5076998" progId="Excel.Sheet.8">
                  <p:link updateAutomatic="1"/>
                </p:oleObj>
              </mc:Choice>
              <mc:Fallback>
                <p:oleObj name="Worksheet" r:id="rId4" imgW="7620000" imgH="5076998" progId="Excel.Sheet.8">
                  <p:link updateAutomatic="1"/>
                  <p:pic>
                    <p:nvPicPr>
                      <p:cNvPr id="0" name=""/>
                      <p:cNvPicPr/>
                      <p:nvPr/>
                    </p:nvPicPr>
                    <p:blipFill>
                      <a:blip r:embed="rId5"/>
                      <a:stretch>
                        <a:fillRect/>
                      </a:stretch>
                    </p:blipFill>
                    <p:spPr>
                      <a:xfrm>
                        <a:off x="650875" y="1254125"/>
                        <a:ext cx="7620000" cy="5076825"/>
                      </a:xfrm>
                      <a:prstGeom prst="rect">
                        <a:avLst/>
                      </a:prstGeom>
                    </p:spPr>
                  </p:pic>
                </p:oleObj>
              </mc:Fallback>
            </mc:AlternateContent>
          </a:graphicData>
        </a:graphic>
      </p:graphicFrame>
      <p:sp>
        <p:nvSpPr>
          <p:cNvPr id="38915" name="Oval 3"/>
          <p:cNvSpPr>
            <a:spLocks noChangeArrowheads="1"/>
          </p:cNvSpPr>
          <p:nvPr/>
        </p:nvSpPr>
        <p:spPr bwMode="auto">
          <a:xfrm>
            <a:off x="1259632" y="3596009"/>
            <a:ext cx="2016125" cy="468015"/>
          </a:xfrm>
          <a:prstGeom prst="ellipse">
            <a:avLst/>
          </a:prstGeom>
          <a:noFill/>
          <a:ln w="31750" algn="ctr">
            <a:solidFill>
              <a:srgbClr val="FF0000"/>
            </a:solidFill>
            <a:round/>
            <a:headEnd/>
            <a:tailEnd/>
          </a:ln>
        </p:spPr>
        <p:txBody>
          <a:bodyPr wrap="none" anchor="ctr"/>
          <a:lstStyle/>
          <a:p>
            <a:endParaRPr lang="en-US"/>
          </a:p>
        </p:txBody>
      </p:sp>
      <p:sp>
        <p:nvSpPr>
          <p:cNvPr id="5"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US PEs</a:t>
            </a:r>
            <a:r>
              <a:rPr kumimoji="0" lang="en-US" sz="2400" b="1" i="0" u="none" strike="noStrike" kern="1200" cap="none" spc="0" normalizeH="0" noProof="0" dirty="0">
                <a:ln>
                  <a:noFill/>
                </a:ln>
                <a:solidFill>
                  <a:schemeClr val="bg1"/>
                </a:solidFill>
                <a:effectLst/>
                <a:uLnTx/>
                <a:uFillTx/>
                <a:latin typeface="Century Gothic" pitchFamily="34" charset="0"/>
              </a:rPr>
              <a:t> also influenced by inflation</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056C8729-497E-4A4F-9651-23D7004A6489}" type="slidenum">
              <a:rPr lang="en-AU"/>
              <a:pPr>
                <a:defRPr/>
              </a:pPr>
              <a:t>42</a:t>
            </a:fld>
            <a:endParaRPr lang="en-AU"/>
          </a:p>
        </p:txBody>
      </p:sp>
      <p:pic>
        <p:nvPicPr>
          <p:cNvPr id="39940" name="Picture 3"/>
          <p:cNvPicPr>
            <a:picLocks noChangeAspect="1" noChangeArrowheads="1"/>
          </p:cNvPicPr>
          <p:nvPr/>
        </p:nvPicPr>
        <p:blipFill>
          <a:blip r:embed="rId3" cstate="print"/>
          <a:srcRect/>
          <a:stretch>
            <a:fillRect/>
          </a:stretch>
        </p:blipFill>
        <p:spPr bwMode="auto">
          <a:xfrm>
            <a:off x="971600" y="1556792"/>
            <a:ext cx="6624638" cy="5164137"/>
          </a:xfrm>
          <a:prstGeom prst="rect">
            <a:avLst/>
          </a:prstGeom>
          <a:noFill/>
          <a:ln w="9525">
            <a:noFill/>
            <a:miter lim="800000"/>
            <a:headEnd/>
            <a:tailEnd/>
          </a:ln>
        </p:spPr>
      </p:pic>
      <p:sp>
        <p:nvSpPr>
          <p:cNvPr id="39941" name="AutoShape 4"/>
          <p:cNvSpPr>
            <a:spLocks noChangeArrowheads="1"/>
          </p:cNvSpPr>
          <p:nvPr/>
        </p:nvSpPr>
        <p:spPr bwMode="auto">
          <a:xfrm>
            <a:off x="2411413" y="2420938"/>
            <a:ext cx="1295400" cy="503237"/>
          </a:xfrm>
          <a:prstGeom prst="wedgeRectCallout">
            <a:avLst>
              <a:gd name="adj1" fmla="val 94731"/>
              <a:gd name="adj2" fmla="val 18454"/>
            </a:avLst>
          </a:prstGeom>
          <a:solidFill>
            <a:srgbClr val="FFFF00">
              <a:alpha val="47842"/>
            </a:srgbClr>
          </a:solidFill>
          <a:ln w="9525">
            <a:solidFill>
              <a:schemeClr val="tx1"/>
            </a:solidFill>
            <a:miter lim="800000"/>
            <a:headEnd/>
            <a:tailEnd/>
          </a:ln>
        </p:spPr>
        <p:txBody>
          <a:bodyPr/>
          <a:lstStyle/>
          <a:p>
            <a:r>
              <a:rPr lang="en-US">
                <a:latin typeface="Century Gothic" pitchFamily="34" charset="0"/>
              </a:rPr>
              <a:t>PE = 22</a:t>
            </a:r>
          </a:p>
        </p:txBody>
      </p:sp>
      <p:sp>
        <p:nvSpPr>
          <p:cNvPr id="39942" name="AutoShape 5"/>
          <p:cNvSpPr>
            <a:spLocks noChangeArrowheads="1"/>
          </p:cNvSpPr>
          <p:nvPr/>
        </p:nvSpPr>
        <p:spPr bwMode="auto">
          <a:xfrm>
            <a:off x="2700338" y="4868863"/>
            <a:ext cx="1295400" cy="503237"/>
          </a:xfrm>
          <a:prstGeom prst="wedgeRectCallout">
            <a:avLst>
              <a:gd name="adj1" fmla="val 122181"/>
              <a:gd name="adj2" fmla="val -50000"/>
            </a:avLst>
          </a:prstGeom>
          <a:solidFill>
            <a:srgbClr val="FFFF00">
              <a:alpha val="47842"/>
            </a:srgbClr>
          </a:solidFill>
          <a:ln w="9525">
            <a:solidFill>
              <a:schemeClr val="tx1"/>
            </a:solidFill>
            <a:miter lim="800000"/>
            <a:headEnd/>
            <a:tailEnd/>
          </a:ln>
        </p:spPr>
        <p:txBody>
          <a:bodyPr/>
          <a:lstStyle/>
          <a:p>
            <a:r>
              <a:rPr lang="en-US">
                <a:latin typeface="Century Gothic" pitchFamily="34" charset="0"/>
              </a:rPr>
              <a:t>PE = 7</a:t>
            </a:r>
          </a:p>
        </p:txBody>
      </p:sp>
      <p:sp>
        <p:nvSpPr>
          <p:cNvPr id="7"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The US in the 70’s</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pPr>
              <a:defRPr/>
            </a:pPr>
            <a:fld id="{AFDA52D9-D8E1-4FAF-80AE-97ABD8510245}" type="slidenum">
              <a:rPr lang="en-AU"/>
              <a:pPr>
                <a:defRPr/>
              </a:pPr>
              <a:t>43</a:t>
            </a:fld>
            <a:endParaRPr lang="en-AU"/>
          </a:p>
        </p:txBody>
      </p:sp>
      <p:pic>
        <p:nvPicPr>
          <p:cNvPr id="40963" name="Picture 7"/>
          <p:cNvPicPr>
            <a:picLocks noChangeAspect="1" noChangeArrowheads="1"/>
          </p:cNvPicPr>
          <p:nvPr/>
        </p:nvPicPr>
        <p:blipFill>
          <a:blip r:embed="rId3" cstate="print"/>
          <a:srcRect/>
          <a:stretch>
            <a:fillRect/>
          </a:stretch>
        </p:blipFill>
        <p:spPr bwMode="auto">
          <a:xfrm>
            <a:off x="683568" y="1484784"/>
            <a:ext cx="7667625" cy="4967288"/>
          </a:xfrm>
          <a:prstGeom prst="rect">
            <a:avLst/>
          </a:prstGeom>
          <a:noFill/>
          <a:ln w="9525">
            <a:noFill/>
            <a:miter lim="800000"/>
            <a:headEnd/>
            <a:tailEnd/>
          </a:ln>
        </p:spPr>
      </p:pic>
      <p:sp>
        <p:nvSpPr>
          <p:cNvPr id="40965" name="AutoShape 4"/>
          <p:cNvSpPr>
            <a:spLocks noChangeArrowheads="1"/>
          </p:cNvSpPr>
          <p:nvPr/>
        </p:nvSpPr>
        <p:spPr bwMode="auto">
          <a:xfrm>
            <a:off x="2268538" y="2349500"/>
            <a:ext cx="1295400" cy="503238"/>
          </a:xfrm>
          <a:prstGeom prst="wedgeRectCallout">
            <a:avLst>
              <a:gd name="adj1" fmla="val 64949"/>
              <a:gd name="adj2" fmla="val 81546"/>
            </a:avLst>
          </a:prstGeom>
          <a:solidFill>
            <a:srgbClr val="FFFF00">
              <a:alpha val="47842"/>
            </a:srgbClr>
          </a:solidFill>
          <a:ln w="9525">
            <a:solidFill>
              <a:schemeClr val="tx1"/>
            </a:solidFill>
            <a:miter lim="800000"/>
            <a:headEnd/>
            <a:tailEnd/>
          </a:ln>
        </p:spPr>
        <p:txBody>
          <a:bodyPr/>
          <a:lstStyle/>
          <a:p>
            <a:r>
              <a:rPr lang="en-US">
                <a:latin typeface="Century Gothic" pitchFamily="34" charset="0"/>
              </a:rPr>
              <a:t>PE = 70</a:t>
            </a:r>
          </a:p>
        </p:txBody>
      </p:sp>
      <p:sp>
        <p:nvSpPr>
          <p:cNvPr id="40966" name="AutoShape 5"/>
          <p:cNvSpPr>
            <a:spLocks noChangeArrowheads="1"/>
          </p:cNvSpPr>
          <p:nvPr/>
        </p:nvSpPr>
        <p:spPr bwMode="auto">
          <a:xfrm>
            <a:off x="4427538" y="3068638"/>
            <a:ext cx="1295400" cy="503237"/>
          </a:xfrm>
          <a:prstGeom prst="wedgeRectCallout">
            <a:avLst>
              <a:gd name="adj1" fmla="val 22181"/>
              <a:gd name="adj2" fmla="val 153787"/>
            </a:avLst>
          </a:prstGeom>
          <a:solidFill>
            <a:srgbClr val="FFFF00">
              <a:alpha val="47842"/>
            </a:srgbClr>
          </a:solidFill>
          <a:ln w="9525">
            <a:solidFill>
              <a:schemeClr val="tx1"/>
            </a:solidFill>
            <a:miter lim="800000"/>
            <a:headEnd/>
            <a:tailEnd/>
          </a:ln>
        </p:spPr>
        <p:txBody>
          <a:bodyPr/>
          <a:lstStyle/>
          <a:p>
            <a:r>
              <a:rPr lang="en-US">
                <a:latin typeface="Century Gothic" pitchFamily="34" charset="0"/>
              </a:rPr>
              <a:t>PE = 45</a:t>
            </a:r>
          </a:p>
        </p:txBody>
      </p:sp>
      <p:sp>
        <p:nvSpPr>
          <p:cNvPr id="40967" name="AutoShape 6"/>
          <p:cNvSpPr>
            <a:spLocks noChangeArrowheads="1"/>
          </p:cNvSpPr>
          <p:nvPr/>
        </p:nvSpPr>
        <p:spPr bwMode="auto">
          <a:xfrm>
            <a:off x="5867400" y="3716338"/>
            <a:ext cx="1295400" cy="503237"/>
          </a:xfrm>
          <a:prstGeom prst="wedgeRectCallout">
            <a:avLst>
              <a:gd name="adj1" fmla="val 40319"/>
              <a:gd name="adj2" fmla="val 147792"/>
            </a:avLst>
          </a:prstGeom>
          <a:solidFill>
            <a:srgbClr val="FFFF00">
              <a:alpha val="47842"/>
            </a:srgbClr>
          </a:solidFill>
          <a:ln w="9525">
            <a:solidFill>
              <a:schemeClr val="tx1"/>
            </a:solidFill>
            <a:miter lim="800000"/>
            <a:headEnd/>
            <a:tailEnd/>
          </a:ln>
        </p:spPr>
        <p:txBody>
          <a:bodyPr/>
          <a:lstStyle/>
          <a:p>
            <a:r>
              <a:rPr lang="en-US">
                <a:latin typeface="Century Gothic" pitchFamily="34" charset="0"/>
              </a:rPr>
              <a:t>PE = 35</a:t>
            </a:r>
          </a:p>
        </p:txBody>
      </p:sp>
      <p:sp>
        <p:nvSpPr>
          <p:cNvPr id="40968" name="AutoShape 8"/>
          <p:cNvSpPr>
            <a:spLocks noChangeArrowheads="1"/>
          </p:cNvSpPr>
          <p:nvPr/>
        </p:nvSpPr>
        <p:spPr bwMode="auto">
          <a:xfrm>
            <a:off x="7667625" y="3573463"/>
            <a:ext cx="1295400" cy="503237"/>
          </a:xfrm>
          <a:prstGeom prst="wedgeRectCallout">
            <a:avLst>
              <a:gd name="adj1" fmla="val -35051"/>
              <a:gd name="adj2" fmla="val 202366"/>
            </a:avLst>
          </a:prstGeom>
          <a:solidFill>
            <a:srgbClr val="FFFF00">
              <a:alpha val="47842"/>
            </a:srgbClr>
          </a:solidFill>
          <a:ln w="9525">
            <a:solidFill>
              <a:schemeClr val="tx1"/>
            </a:solidFill>
            <a:miter lim="800000"/>
            <a:headEnd/>
            <a:tailEnd/>
          </a:ln>
        </p:spPr>
        <p:txBody>
          <a:bodyPr/>
          <a:lstStyle/>
          <a:p>
            <a:r>
              <a:rPr lang="en-US">
                <a:latin typeface="Century Gothic" pitchFamily="34" charset="0"/>
              </a:rPr>
              <a:t>PE = 9</a:t>
            </a:r>
          </a:p>
        </p:txBody>
      </p:sp>
      <p:sp>
        <p:nvSpPr>
          <p:cNvPr id="9"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High PEs</a:t>
            </a:r>
            <a:r>
              <a:rPr kumimoji="0" lang="en-US" sz="2400" b="1" i="0" u="none" strike="noStrike" kern="1200" cap="none" spc="0" normalizeH="0" noProof="0" dirty="0">
                <a:ln>
                  <a:noFill/>
                </a:ln>
                <a:solidFill>
                  <a:schemeClr val="bg1"/>
                </a:solidFill>
                <a:effectLst/>
                <a:uLnTx/>
                <a:uFillTx/>
                <a:latin typeface="Century Gothic" pitchFamily="34" charset="0"/>
              </a:rPr>
              <a:t> = Low returns</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6"/>
          <p:cNvSpPr>
            <a:spLocks noGrp="1"/>
          </p:cNvSpPr>
          <p:nvPr>
            <p:ph type="sldNum" sz="quarter" idx="10"/>
          </p:nvPr>
        </p:nvSpPr>
        <p:spPr>
          <a:xfrm>
            <a:off x="-9872" y="6520259"/>
            <a:ext cx="2133600" cy="365125"/>
          </a:xfrm>
        </p:spPr>
        <p:txBody>
          <a:bodyPr/>
          <a:lstStyle/>
          <a:p>
            <a:pPr>
              <a:defRPr/>
            </a:pPr>
            <a:fld id="{629FDCEB-5864-448E-BD60-3C638E661C1D}" type="slidenum">
              <a:rPr lang="en-AU"/>
              <a:pPr>
                <a:defRPr/>
              </a:pPr>
              <a:t>44</a:t>
            </a:fld>
            <a:endParaRPr lang="en-AU"/>
          </a:p>
        </p:txBody>
      </p:sp>
      <p:sp>
        <p:nvSpPr>
          <p:cNvPr id="41988" name="Text Box 4"/>
          <p:cNvSpPr txBox="1">
            <a:spLocks noChangeArrowheads="1"/>
          </p:cNvSpPr>
          <p:nvPr/>
        </p:nvSpPr>
        <p:spPr bwMode="auto">
          <a:xfrm>
            <a:off x="611188" y="5949950"/>
            <a:ext cx="4537075" cy="304800"/>
          </a:xfrm>
          <a:prstGeom prst="rect">
            <a:avLst/>
          </a:prstGeom>
          <a:noFill/>
          <a:ln w="9525">
            <a:noFill/>
            <a:miter lim="800000"/>
            <a:headEnd/>
            <a:tailEnd/>
          </a:ln>
        </p:spPr>
        <p:txBody>
          <a:bodyPr>
            <a:spAutoFit/>
          </a:bodyPr>
          <a:lstStyle/>
          <a:p>
            <a:pPr algn="l">
              <a:spcBef>
                <a:spcPct val="50000"/>
              </a:spcBef>
            </a:pPr>
            <a:r>
              <a:rPr lang="en-US" sz="1400">
                <a:latin typeface="Century Gothic" pitchFamily="34" charset="0"/>
              </a:rPr>
              <a:t>*Includes expected currency gain</a:t>
            </a:r>
          </a:p>
        </p:txBody>
      </p:sp>
      <p:sp>
        <p:nvSpPr>
          <p:cNvPr id="10"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Ten year forecast as at</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
        <p:nvSpPr>
          <p:cNvPr id="8" name="Rectangle 7">
            <a:extLst>
              <a:ext uri="{FF2B5EF4-FFF2-40B4-BE49-F238E27FC236}">
                <a16:creationId xmlns:a16="http://schemas.microsoft.com/office/drawing/2014/main" id="{191F2375-768E-427E-84C0-46F09845D383}"/>
              </a:ext>
            </a:extLst>
          </p:cNvPr>
          <p:cNvSpPr/>
          <p:nvPr/>
        </p:nvSpPr>
        <p:spPr>
          <a:xfrm>
            <a:off x="682824" y="3464432"/>
            <a:ext cx="7849616" cy="2304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3" name="Object 2">
            <a:extLst>
              <a:ext uri="{FF2B5EF4-FFF2-40B4-BE49-F238E27FC236}">
                <a16:creationId xmlns:a16="http://schemas.microsoft.com/office/drawing/2014/main" id="{CDA4513A-AD45-4CBD-B94F-576C3919ED08}"/>
              </a:ext>
            </a:extLst>
          </p:cNvPr>
          <p:cNvGraphicFramePr>
            <a:graphicFrameLocks noChangeAspect="1"/>
          </p:cNvGraphicFramePr>
          <p:nvPr>
            <p:extLst>
              <p:ext uri="{D42A27DB-BD31-4B8C-83A1-F6EECF244321}">
                <p14:modId xmlns:p14="http://schemas.microsoft.com/office/powerpoint/2010/main" val="3008337112"/>
              </p:ext>
            </p:extLst>
          </p:nvPr>
        </p:nvGraphicFramePr>
        <p:xfrm>
          <a:off x="3646534" y="638444"/>
          <a:ext cx="2239963" cy="427037"/>
        </p:xfrm>
        <a:graphic>
          <a:graphicData uri="http://schemas.openxmlformats.org/presentationml/2006/ole">
            <mc:AlternateContent xmlns:mc="http://schemas.openxmlformats.org/markup-compatibility/2006">
              <mc:Choice xmlns:v="urn:schemas-microsoft-com:vml" Requires="v">
                <p:oleObj spid="_x0000_s2334" name="Worksheet" r:id="rId4" imgW="2240498" imgH="426720" progId="Excel.Sheet.8">
                  <p:link updateAutomatic="1"/>
                </p:oleObj>
              </mc:Choice>
              <mc:Fallback>
                <p:oleObj name="Worksheet" r:id="rId4" imgW="2240498" imgH="426720" progId="Excel.Sheet.8">
                  <p:link updateAutomatic="1"/>
                  <p:pic>
                    <p:nvPicPr>
                      <p:cNvPr id="6" name="Object 5">
                        <a:extLst>
                          <a:ext uri="{FF2B5EF4-FFF2-40B4-BE49-F238E27FC236}">
                            <a16:creationId xmlns:a16="http://schemas.microsoft.com/office/drawing/2014/main" id="{DD9394B6-5FB7-4201-BD39-1F96AB6E3F28}"/>
                          </a:ext>
                        </a:extLst>
                      </p:cNvPr>
                      <p:cNvPicPr/>
                      <p:nvPr/>
                    </p:nvPicPr>
                    <p:blipFill>
                      <a:blip r:embed="rId5"/>
                      <a:stretch>
                        <a:fillRect/>
                      </a:stretch>
                    </p:blipFill>
                    <p:spPr>
                      <a:xfrm>
                        <a:off x="3646534" y="638444"/>
                        <a:ext cx="2239963" cy="427037"/>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F3C1E778-B24E-48D5-99E1-6F2CF850F355}"/>
              </a:ext>
            </a:extLst>
          </p:cNvPr>
          <p:cNvGraphicFramePr>
            <a:graphicFrameLocks noChangeAspect="1"/>
          </p:cNvGraphicFramePr>
          <p:nvPr>
            <p:extLst>
              <p:ext uri="{D42A27DB-BD31-4B8C-83A1-F6EECF244321}">
                <p14:modId xmlns:p14="http://schemas.microsoft.com/office/powerpoint/2010/main" val="3183483766"/>
              </p:ext>
            </p:extLst>
          </p:nvPr>
        </p:nvGraphicFramePr>
        <p:xfrm>
          <a:off x="876300" y="1817688"/>
          <a:ext cx="7391400" cy="3222625"/>
        </p:xfrm>
        <a:graphic>
          <a:graphicData uri="http://schemas.openxmlformats.org/presentationml/2006/ole">
            <mc:AlternateContent xmlns:mc="http://schemas.openxmlformats.org/markup-compatibility/2006">
              <mc:Choice xmlns:v="urn:schemas-microsoft-com:vml" Requires="v">
                <p:oleObj spid="_x0000_s2335" name="Worksheet" r:id="rId6" imgW="7391598" imgH="3223260" progId="Excel.Sheet.8">
                  <p:link updateAutomatic="1"/>
                </p:oleObj>
              </mc:Choice>
              <mc:Fallback>
                <p:oleObj name="Worksheet" r:id="rId6" imgW="7391598" imgH="3223260" progId="Excel.Sheet.8">
                  <p:link updateAutomatic="1"/>
                  <p:pic>
                    <p:nvPicPr>
                      <p:cNvPr id="4" name="Object 3">
                        <a:extLst>
                          <a:ext uri="{FF2B5EF4-FFF2-40B4-BE49-F238E27FC236}">
                            <a16:creationId xmlns:a16="http://schemas.microsoft.com/office/drawing/2014/main" id="{A535CFE0-8507-4C02-8406-0A312236E491}"/>
                          </a:ext>
                        </a:extLst>
                      </p:cNvPr>
                      <p:cNvPicPr/>
                      <p:nvPr/>
                    </p:nvPicPr>
                    <p:blipFill>
                      <a:blip r:embed="rId7"/>
                      <a:stretch>
                        <a:fillRect/>
                      </a:stretch>
                    </p:blipFill>
                    <p:spPr>
                      <a:xfrm>
                        <a:off x="876300" y="1817688"/>
                        <a:ext cx="7391400" cy="3222625"/>
                      </a:xfrm>
                      <a:prstGeom prst="rect">
                        <a:avLst/>
                      </a:prstGeom>
                    </p:spPr>
                  </p:pic>
                </p:oleObj>
              </mc:Fallback>
            </mc:AlternateContent>
          </a:graphicData>
        </a:graphic>
      </p:graphicFrame>
      <p:sp>
        <p:nvSpPr>
          <p:cNvPr id="5" name="Rectangle 4">
            <a:extLst>
              <a:ext uri="{FF2B5EF4-FFF2-40B4-BE49-F238E27FC236}">
                <a16:creationId xmlns:a16="http://schemas.microsoft.com/office/drawing/2014/main" id="{717700F6-01C2-4393-B866-D0A897E0166D}"/>
              </a:ext>
            </a:extLst>
          </p:cNvPr>
          <p:cNvSpPr/>
          <p:nvPr/>
        </p:nvSpPr>
        <p:spPr>
          <a:xfrm>
            <a:off x="682824" y="3452345"/>
            <a:ext cx="7849616" cy="19502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6"/>
          <p:cNvSpPr>
            <a:spLocks noGrp="1"/>
          </p:cNvSpPr>
          <p:nvPr>
            <p:ph type="sldNum" sz="quarter" idx="10"/>
          </p:nvPr>
        </p:nvSpPr>
        <p:spPr>
          <a:xfrm>
            <a:off x="-9872" y="6520259"/>
            <a:ext cx="2133600" cy="365125"/>
          </a:xfrm>
        </p:spPr>
        <p:txBody>
          <a:bodyPr/>
          <a:lstStyle/>
          <a:p>
            <a:pPr>
              <a:defRPr/>
            </a:pPr>
            <a:fld id="{629FDCEB-5864-448E-BD60-3C638E661C1D}" type="slidenum">
              <a:rPr lang="en-AU"/>
              <a:pPr>
                <a:defRPr/>
              </a:pPr>
              <a:t>45</a:t>
            </a:fld>
            <a:endParaRPr lang="en-AU"/>
          </a:p>
        </p:txBody>
      </p:sp>
      <p:sp>
        <p:nvSpPr>
          <p:cNvPr id="41988" name="Text Box 4"/>
          <p:cNvSpPr txBox="1">
            <a:spLocks noChangeArrowheads="1"/>
          </p:cNvSpPr>
          <p:nvPr/>
        </p:nvSpPr>
        <p:spPr bwMode="auto">
          <a:xfrm>
            <a:off x="611188" y="5949950"/>
            <a:ext cx="4537075" cy="304800"/>
          </a:xfrm>
          <a:prstGeom prst="rect">
            <a:avLst/>
          </a:prstGeom>
          <a:noFill/>
          <a:ln w="9525">
            <a:noFill/>
            <a:miter lim="800000"/>
            <a:headEnd/>
            <a:tailEnd/>
          </a:ln>
        </p:spPr>
        <p:txBody>
          <a:bodyPr>
            <a:spAutoFit/>
          </a:bodyPr>
          <a:lstStyle/>
          <a:p>
            <a:pPr algn="l">
              <a:spcBef>
                <a:spcPct val="50000"/>
              </a:spcBef>
            </a:pPr>
            <a:r>
              <a:rPr lang="en-US" sz="1400">
                <a:latin typeface="Century Gothic" pitchFamily="34" charset="0"/>
              </a:rPr>
              <a:t>*Includes expected currency gain</a:t>
            </a:r>
          </a:p>
        </p:txBody>
      </p:sp>
      <p:sp>
        <p:nvSpPr>
          <p:cNvPr id="10"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Ten year forecast as at</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
        <p:nvSpPr>
          <p:cNvPr id="9" name="Rectangle 8">
            <a:extLst>
              <a:ext uri="{FF2B5EF4-FFF2-40B4-BE49-F238E27FC236}">
                <a16:creationId xmlns:a16="http://schemas.microsoft.com/office/drawing/2014/main" id="{09164E47-549F-4FA9-A775-81706AE9F43A}"/>
              </a:ext>
            </a:extLst>
          </p:cNvPr>
          <p:cNvSpPr/>
          <p:nvPr/>
        </p:nvSpPr>
        <p:spPr>
          <a:xfrm>
            <a:off x="682824" y="3843904"/>
            <a:ext cx="7849616" cy="19442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2" name="Object 1">
            <a:extLst>
              <a:ext uri="{FF2B5EF4-FFF2-40B4-BE49-F238E27FC236}">
                <a16:creationId xmlns:a16="http://schemas.microsoft.com/office/drawing/2014/main" id="{3B698006-F045-42F0-AD1A-B340177FB1F6}"/>
              </a:ext>
            </a:extLst>
          </p:cNvPr>
          <p:cNvGraphicFramePr>
            <a:graphicFrameLocks noChangeAspect="1"/>
          </p:cNvGraphicFramePr>
          <p:nvPr>
            <p:extLst>
              <p:ext uri="{D42A27DB-BD31-4B8C-83A1-F6EECF244321}">
                <p14:modId xmlns:p14="http://schemas.microsoft.com/office/powerpoint/2010/main" val="2017776276"/>
              </p:ext>
            </p:extLst>
          </p:nvPr>
        </p:nvGraphicFramePr>
        <p:xfrm>
          <a:off x="3646534" y="638444"/>
          <a:ext cx="2239963" cy="427037"/>
        </p:xfrm>
        <a:graphic>
          <a:graphicData uri="http://schemas.openxmlformats.org/presentationml/2006/ole">
            <mc:AlternateContent xmlns:mc="http://schemas.openxmlformats.org/markup-compatibility/2006">
              <mc:Choice xmlns:v="urn:schemas-microsoft-com:vml" Requires="v">
                <p:oleObj spid="_x0000_s6423" name="Worksheet" r:id="rId4" imgW="2240498" imgH="426720" progId="Excel.Sheet.8">
                  <p:link updateAutomatic="1"/>
                </p:oleObj>
              </mc:Choice>
              <mc:Fallback>
                <p:oleObj name="Worksheet" r:id="rId4" imgW="2240498" imgH="426720" progId="Excel.Sheet.8">
                  <p:link updateAutomatic="1"/>
                  <p:pic>
                    <p:nvPicPr>
                      <p:cNvPr id="6" name="Object 5">
                        <a:extLst>
                          <a:ext uri="{FF2B5EF4-FFF2-40B4-BE49-F238E27FC236}">
                            <a16:creationId xmlns:a16="http://schemas.microsoft.com/office/drawing/2014/main" id="{DD9394B6-5FB7-4201-BD39-1F96AB6E3F28}"/>
                          </a:ext>
                        </a:extLst>
                      </p:cNvPr>
                      <p:cNvPicPr/>
                      <p:nvPr/>
                    </p:nvPicPr>
                    <p:blipFill>
                      <a:blip r:embed="rId5"/>
                      <a:stretch>
                        <a:fillRect/>
                      </a:stretch>
                    </p:blipFill>
                    <p:spPr>
                      <a:xfrm>
                        <a:off x="3646534" y="638444"/>
                        <a:ext cx="2239963" cy="427037"/>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187B21A6-9091-44C4-9B03-AA9D1E67E658}"/>
              </a:ext>
            </a:extLst>
          </p:cNvPr>
          <p:cNvGraphicFramePr>
            <a:graphicFrameLocks noChangeAspect="1"/>
          </p:cNvGraphicFramePr>
          <p:nvPr>
            <p:extLst>
              <p:ext uri="{D42A27DB-BD31-4B8C-83A1-F6EECF244321}">
                <p14:modId xmlns:p14="http://schemas.microsoft.com/office/powerpoint/2010/main" val="2681708565"/>
              </p:ext>
            </p:extLst>
          </p:nvPr>
        </p:nvGraphicFramePr>
        <p:xfrm>
          <a:off x="876300" y="1817688"/>
          <a:ext cx="7391400" cy="3222625"/>
        </p:xfrm>
        <a:graphic>
          <a:graphicData uri="http://schemas.openxmlformats.org/presentationml/2006/ole">
            <mc:AlternateContent xmlns:mc="http://schemas.openxmlformats.org/markup-compatibility/2006">
              <mc:Choice xmlns:v="urn:schemas-microsoft-com:vml" Requires="v">
                <p:oleObj spid="_x0000_s6424" name="Worksheet" r:id="rId6" imgW="7391598" imgH="3223260" progId="Excel.Sheet.8">
                  <p:link updateAutomatic="1"/>
                </p:oleObj>
              </mc:Choice>
              <mc:Fallback>
                <p:oleObj name="Worksheet" r:id="rId6" imgW="7391598" imgH="3223260" progId="Excel.Sheet.8">
                  <p:link updateAutomatic="1"/>
                  <p:pic>
                    <p:nvPicPr>
                      <p:cNvPr id="4" name="Object 3">
                        <a:extLst>
                          <a:ext uri="{FF2B5EF4-FFF2-40B4-BE49-F238E27FC236}">
                            <a16:creationId xmlns:a16="http://schemas.microsoft.com/office/drawing/2014/main" id="{A535CFE0-8507-4C02-8406-0A312236E491}"/>
                          </a:ext>
                        </a:extLst>
                      </p:cNvPr>
                      <p:cNvPicPr/>
                      <p:nvPr/>
                    </p:nvPicPr>
                    <p:blipFill>
                      <a:blip r:embed="rId7"/>
                      <a:stretch>
                        <a:fillRect/>
                      </a:stretch>
                    </p:blipFill>
                    <p:spPr>
                      <a:xfrm>
                        <a:off x="876300" y="1817688"/>
                        <a:ext cx="7391400" cy="3222625"/>
                      </a:xfrm>
                      <a:prstGeom prst="rect">
                        <a:avLst/>
                      </a:prstGeom>
                    </p:spPr>
                  </p:pic>
                </p:oleObj>
              </mc:Fallback>
            </mc:AlternateContent>
          </a:graphicData>
        </a:graphic>
      </p:graphicFrame>
      <p:sp>
        <p:nvSpPr>
          <p:cNvPr id="4" name="Rectangle 3">
            <a:extLst>
              <a:ext uri="{FF2B5EF4-FFF2-40B4-BE49-F238E27FC236}">
                <a16:creationId xmlns:a16="http://schemas.microsoft.com/office/drawing/2014/main" id="{AAA1EF0D-57E2-4222-B96D-10ADE8D1DE7F}"/>
              </a:ext>
            </a:extLst>
          </p:cNvPr>
          <p:cNvSpPr/>
          <p:nvPr/>
        </p:nvSpPr>
        <p:spPr>
          <a:xfrm>
            <a:off x="682824" y="3855660"/>
            <a:ext cx="7849616" cy="20066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1406515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6"/>
          <p:cNvSpPr>
            <a:spLocks noGrp="1"/>
          </p:cNvSpPr>
          <p:nvPr>
            <p:ph type="sldNum" sz="quarter" idx="10"/>
          </p:nvPr>
        </p:nvSpPr>
        <p:spPr>
          <a:xfrm>
            <a:off x="-9872" y="6520259"/>
            <a:ext cx="2133600" cy="365125"/>
          </a:xfrm>
        </p:spPr>
        <p:txBody>
          <a:bodyPr/>
          <a:lstStyle/>
          <a:p>
            <a:pPr>
              <a:defRPr/>
            </a:pPr>
            <a:fld id="{0CFED26E-9451-44BD-BF0D-DE57172C8DF2}" type="slidenum">
              <a:rPr lang="en-AU"/>
              <a:pPr>
                <a:defRPr/>
              </a:pPr>
              <a:t>46</a:t>
            </a:fld>
            <a:endParaRPr lang="en-AU"/>
          </a:p>
        </p:txBody>
      </p:sp>
      <p:sp>
        <p:nvSpPr>
          <p:cNvPr id="43013" name="Text Box 4"/>
          <p:cNvSpPr txBox="1">
            <a:spLocks noChangeArrowheads="1"/>
          </p:cNvSpPr>
          <p:nvPr/>
        </p:nvSpPr>
        <p:spPr bwMode="auto">
          <a:xfrm>
            <a:off x="611188" y="5949950"/>
            <a:ext cx="4537075" cy="304800"/>
          </a:xfrm>
          <a:prstGeom prst="rect">
            <a:avLst/>
          </a:prstGeom>
          <a:noFill/>
          <a:ln w="9525">
            <a:noFill/>
            <a:miter lim="800000"/>
            <a:headEnd/>
            <a:tailEnd/>
          </a:ln>
        </p:spPr>
        <p:txBody>
          <a:bodyPr>
            <a:spAutoFit/>
          </a:bodyPr>
          <a:lstStyle/>
          <a:p>
            <a:pPr algn="l">
              <a:spcBef>
                <a:spcPct val="50000"/>
              </a:spcBef>
            </a:pPr>
            <a:r>
              <a:rPr lang="en-US" sz="1400">
                <a:latin typeface="Century Gothic" pitchFamily="34" charset="0"/>
              </a:rPr>
              <a:t>*Includes expected currency gain</a:t>
            </a:r>
          </a:p>
        </p:txBody>
      </p:sp>
      <p:sp>
        <p:nvSpPr>
          <p:cNvPr id="11"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Ten year forecast as at</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
        <p:nvSpPr>
          <p:cNvPr id="9" name="Rectangle 8">
            <a:extLst>
              <a:ext uri="{FF2B5EF4-FFF2-40B4-BE49-F238E27FC236}">
                <a16:creationId xmlns:a16="http://schemas.microsoft.com/office/drawing/2014/main" id="{C727E2D7-EE32-49D1-8093-A5A9A46F0F1D}"/>
              </a:ext>
            </a:extLst>
          </p:cNvPr>
          <p:cNvSpPr/>
          <p:nvPr/>
        </p:nvSpPr>
        <p:spPr>
          <a:xfrm>
            <a:off x="682824" y="4240520"/>
            <a:ext cx="7849616" cy="12047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2" name="Object 1">
            <a:extLst>
              <a:ext uri="{FF2B5EF4-FFF2-40B4-BE49-F238E27FC236}">
                <a16:creationId xmlns:a16="http://schemas.microsoft.com/office/drawing/2014/main" id="{B8D4992B-DD35-4380-A2B7-9BECE53A3D86}"/>
              </a:ext>
            </a:extLst>
          </p:cNvPr>
          <p:cNvGraphicFramePr>
            <a:graphicFrameLocks noChangeAspect="1"/>
          </p:cNvGraphicFramePr>
          <p:nvPr>
            <p:extLst>
              <p:ext uri="{D42A27DB-BD31-4B8C-83A1-F6EECF244321}">
                <p14:modId xmlns:p14="http://schemas.microsoft.com/office/powerpoint/2010/main" val="1230547330"/>
              </p:ext>
            </p:extLst>
          </p:nvPr>
        </p:nvGraphicFramePr>
        <p:xfrm>
          <a:off x="3646534" y="638444"/>
          <a:ext cx="2239963" cy="427037"/>
        </p:xfrm>
        <a:graphic>
          <a:graphicData uri="http://schemas.openxmlformats.org/presentationml/2006/ole">
            <mc:AlternateContent xmlns:mc="http://schemas.openxmlformats.org/markup-compatibility/2006">
              <mc:Choice xmlns:v="urn:schemas-microsoft-com:vml" Requires="v">
                <p:oleObj spid="_x0000_s3356" name="Worksheet" r:id="rId4" imgW="2240498" imgH="426720" progId="Excel.Sheet.8">
                  <p:link updateAutomatic="1"/>
                </p:oleObj>
              </mc:Choice>
              <mc:Fallback>
                <p:oleObj name="Worksheet" r:id="rId4" imgW="2240498" imgH="426720" progId="Excel.Sheet.8">
                  <p:link updateAutomatic="1"/>
                  <p:pic>
                    <p:nvPicPr>
                      <p:cNvPr id="6" name="Object 5">
                        <a:extLst>
                          <a:ext uri="{FF2B5EF4-FFF2-40B4-BE49-F238E27FC236}">
                            <a16:creationId xmlns:a16="http://schemas.microsoft.com/office/drawing/2014/main" id="{DD9394B6-5FB7-4201-BD39-1F96AB6E3F28}"/>
                          </a:ext>
                        </a:extLst>
                      </p:cNvPr>
                      <p:cNvPicPr/>
                      <p:nvPr/>
                    </p:nvPicPr>
                    <p:blipFill>
                      <a:blip r:embed="rId5"/>
                      <a:stretch>
                        <a:fillRect/>
                      </a:stretch>
                    </p:blipFill>
                    <p:spPr>
                      <a:xfrm>
                        <a:off x="3646534" y="638444"/>
                        <a:ext cx="2239963" cy="427037"/>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23B02039-8A9C-4F91-BFED-2BDF960703AE}"/>
              </a:ext>
            </a:extLst>
          </p:cNvPr>
          <p:cNvGraphicFramePr>
            <a:graphicFrameLocks noChangeAspect="1"/>
          </p:cNvGraphicFramePr>
          <p:nvPr>
            <p:extLst>
              <p:ext uri="{D42A27DB-BD31-4B8C-83A1-F6EECF244321}">
                <p14:modId xmlns:p14="http://schemas.microsoft.com/office/powerpoint/2010/main" val="1559643025"/>
              </p:ext>
            </p:extLst>
          </p:nvPr>
        </p:nvGraphicFramePr>
        <p:xfrm>
          <a:off x="876300" y="1817688"/>
          <a:ext cx="7391400" cy="3222625"/>
        </p:xfrm>
        <a:graphic>
          <a:graphicData uri="http://schemas.openxmlformats.org/presentationml/2006/ole">
            <mc:AlternateContent xmlns:mc="http://schemas.openxmlformats.org/markup-compatibility/2006">
              <mc:Choice xmlns:v="urn:schemas-microsoft-com:vml" Requires="v">
                <p:oleObj spid="_x0000_s3357" name="Worksheet" r:id="rId6" imgW="7391598" imgH="3223260" progId="Excel.Sheet.8">
                  <p:link updateAutomatic="1"/>
                </p:oleObj>
              </mc:Choice>
              <mc:Fallback>
                <p:oleObj name="Worksheet" r:id="rId6" imgW="7391598" imgH="3223260" progId="Excel.Sheet.8">
                  <p:link updateAutomatic="1"/>
                  <p:pic>
                    <p:nvPicPr>
                      <p:cNvPr id="4" name="Object 3">
                        <a:extLst>
                          <a:ext uri="{FF2B5EF4-FFF2-40B4-BE49-F238E27FC236}">
                            <a16:creationId xmlns:a16="http://schemas.microsoft.com/office/drawing/2014/main" id="{A535CFE0-8507-4C02-8406-0A312236E491}"/>
                          </a:ext>
                        </a:extLst>
                      </p:cNvPr>
                      <p:cNvPicPr/>
                      <p:nvPr/>
                    </p:nvPicPr>
                    <p:blipFill>
                      <a:blip r:embed="rId7"/>
                      <a:stretch>
                        <a:fillRect/>
                      </a:stretch>
                    </p:blipFill>
                    <p:spPr>
                      <a:xfrm>
                        <a:off x="876300" y="1817688"/>
                        <a:ext cx="7391400" cy="3222625"/>
                      </a:xfrm>
                      <a:prstGeom prst="rect">
                        <a:avLst/>
                      </a:prstGeom>
                    </p:spPr>
                  </p:pic>
                </p:oleObj>
              </mc:Fallback>
            </mc:AlternateContent>
          </a:graphicData>
        </a:graphic>
      </p:graphicFrame>
      <p:sp>
        <p:nvSpPr>
          <p:cNvPr id="5" name="Rectangle 4">
            <a:extLst>
              <a:ext uri="{FF2B5EF4-FFF2-40B4-BE49-F238E27FC236}">
                <a16:creationId xmlns:a16="http://schemas.microsoft.com/office/drawing/2014/main" id="{77928559-D4D0-47C2-A7C7-EAE56DB864B0}"/>
              </a:ext>
            </a:extLst>
          </p:cNvPr>
          <p:cNvSpPr/>
          <p:nvPr/>
        </p:nvSpPr>
        <p:spPr>
          <a:xfrm>
            <a:off x="682824" y="4247982"/>
            <a:ext cx="7849616" cy="936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Now is still a good time to invest</a:t>
            </a:r>
            <a:endParaRPr lang="en-AU" dirty="0"/>
          </a:p>
        </p:txBody>
      </p:sp>
      <p:sp>
        <p:nvSpPr>
          <p:cNvPr id="4" name="Slide Number Placeholder 3"/>
          <p:cNvSpPr>
            <a:spLocks noGrp="1"/>
          </p:cNvSpPr>
          <p:nvPr>
            <p:ph type="sldNum" sz="quarter" idx="13"/>
          </p:nvPr>
        </p:nvSpPr>
        <p:spPr/>
        <p:txBody>
          <a:bodyPr/>
          <a:lstStyle/>
          <a:p>
            <a:fld id="{BFBEA61F-7DC0-4901-9691-17FB722AF83A}" type="slidenum">
              <a:rPr lang="en-AU" smtClean="0">
                <a:solidFill>
                  <a:prstClr val="black"/>
                </a:solidFill>
              </a:rPr>
              <a:pPr/>
              <a:t>47</a:t>
            </a:fld>
            <a:endParaRPr lang="en-AU" dirty="0">
              <a:solidFill>
                <a:prstClr val="black"/>
              </a:solidFill>
            </a:endParaRPr>
          </a:p>
        </p:txBody>
      </p:sp>
      <p:graphicFrame>
        <p:nvGraphicFramePr>
          <p:cNvPr id="3" name="Object 2">
            <a:extLst>
              <a:ext uri="{FF2B5EF4-FFF2-40B4-BE49-F238E27FC236}">
                <a16:creationId xmlns:a16="http://schemas.microsoft.com/office/drawing/2014/main" id="{E8EB1487-77A7-4892-BBE0-5327655804E0}"/>
              </a:ext>
            </a:extLst>
          </p:cNvPr>
          <p:cNvGraphicFramePr>
            <a:graphicFrameLocks noChangeAspect="1"/>
          </p:cNvGraphicFramePr>
          <p:nvPr>
            <p:extLst>
              <p:ext uri="{D42A27DB-BD31-4B8C-83A1-F6EECF244321}">
                <p14:modId xmlns:p14="http://schemas.microsoft.com/office/powerpoint/2010/main" val="4123677007"/>
              </p:ext>
            </p:extLst>
          </p:nvPr>
        </p:nvGraphicFramePr>
        <p:xfrm>
          <a:off x="168275" y="1628800"/>
          <a:ext cx="8807450" cy="3943350"/>
        </p:xfrm>
        <a:graphic>
          <a:graphicData uri="http://schemas.openxmlformats.org/presentationml/2006/ole">
            <mc:AlternateContent xmlns:mc="http://schemas.openxmlformats.org/markup-compatibility/2006">
              <mc:Choice xmlns:v="urn:schemas-microsoft-com:vml" Requires="v">
                <p:oleObj spid="_x0000_s25651" name="Worksheet" r:id="rId4" imgW="10561351" imgH="4724400" progId="Excel.Sheet.12">
                  <p:link updateAutomatic="1"/>
                </p:oleObj>
              </mc:Choice>
              <mc:Fallback>
                <p:oleObj name="Worksheet" r:id="rId4" imgW="10561351" imgH="4724400" progId="Excel.Sheet.12">
                  <p:link updateAutomatic="1"/>
                  <p:pic>
                    <p:nvPicPr>
                      <p:cNvPr id="0" name=""/>
                      <p:cNvPicPr/>
                      <p:nvPr/>
                    </p:nvPicPr>
                    <p:blipFill>
                      <a:blip r:embed="rId5"/>
                      <a:stretch>
                        <a:fillRect/>
                      </a:stretch>
                    </p:blipFill>
                    <p:spPr>
                      <a:xfrm>
                        <a:off x="168275" y="1628800"/>
                        <a:ext cx="8807450" cy="3943350"/>
                      </a:xfrm>
                      <a:prstGeom prst="rect">
                        <a:avLst/>
                      </a:prstGeom>
                    </p:spPr>
                  </p:pic>
                </p:oleObj>
              </mc:Fallback>
            </mc:AlternateContent>
          </a:graphicData>
        </a:graphic>
      </p:graphicFrame>
    </p:spTree>
    <p:extLst>
      <p:ext uri="{BB962C8B-B14F-4D97-AF65-F5344CB8AC3E}">
        <p14:creationId xmlns:p14="http://schemas.microsoft.com/office/powerpoint/2010/main" val="37339172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F69FCD-4C44-4A77-BFC0-8E76E2A67DB8}"/>
              </a:ext>
            </a:extLst>
          </p:cNvPr>
          <p:cNvSpPr>
            <a:spLocks noGrp="1"/>
          </p:cNvSpPr>
          <p:nvPr>
            <p:ph type="body" sz="quarter" idx="10"/>
          </p:nvPr>
        </p:nvSpPr>
        <p:spPr/>
        <p:txBody>
          <a:bodyPr/>
          <a:lstStyle/>
          <a:p>
            <a:r>
              <a:rPr lang="en-AU" dirty="0"/>
              <a:t>International equities…</a:t>
            </a:r>
          </a:p>
        </p:txBody>
      </p:sp>
      <p:sp>
        <p:nvSpPr>
          <p:cNvPr id="4" name="Slide Number Placeholder 3">
            <a:extLst>
              <a:ext uri="{FF2B5EF4-FFF2-40B4-BE49-F238E27FC236}">
                <a16:creationId xmlns:a16="http://schemas.microsoft.com/office/drawing/2014/main" id="{A629D518-4BC9-42D4-8597-4413866CD877}"/>
              </a:ext>
            </a:extLst>
          </p:cNvPr>
          <p:cNvSpPr>
            <a:spLocks noGrp="1"/>
          </p:cNvSpPr>
          <p:nvPr>
            <p:ph type="sldNum" sz="quarter" idx="13"/>
          </p:nvPr>
        </p:nvSpPr>
        <p:spPr/>
        <p:txBody>
          <a:bodyPr/>
          <a:lstStyle/>
          <a:p>
            <a:fld id="{BFBEA61F-7DC0-4901-9691-17FB722AF83A}" type="slidenum">
              <a:rPr lang="en-AU" smtClean="0"/>
              <a:pPr/>
              <a:t>48</a:t>
            </a:fld>
            <a:endParaRPr lang="en-AU" dirty="0"/>
          </a:p>
        </p:txBody>
      </p:sp>
      <p:graphicFrame>
        <p:nvGraphicFramePr>
          <p:cNvPr id="3" name="Object 2">
            <a:extLst>
              <a:ext uri="{FF2B5EF4-FFF2-40B4-BE49-F238E27FC236}">
                <a16:creationId xmlns:a16="http://schemas.microsoft.com/office/drawing/2014/main" id="{3D292930-D50C-45FF-B2B5-8AA941FD2459}"/>
              </a:ext>
            </a:extLst>
          </p:cNvPr>
          <p:cNvGraphicFramePr>
            <a:graphicFrameLocks noChangeAspect="1"/>
          </p:cNvGraphicFramePr>
          <p:nvPr>
            <p:extLst>
              <p:ext uri="{D42A27DB-BD31-4B8C-83A1-F6EECF244321}">
                <p14:modId xmlns:p14="http://schemas.microsoft.com/office/powerpoint/2010/main" val="2503347440"/>
              </p:ext>
            </p:extLst>
          </p:nvPr>
        </p:nvGraphicFramePr>
        <p:xfrm>
          <a:off x="16478" y="1744055"/>
          <a:ext cx="8807450" cy="4013200"/>
        </p:xfrm>
        <a:graphic>
          <a:graphicData uri="http://schemas.openxmlformats.org/presentationml/2006/ole">
            <mc:AlternateContent xmlns:mc="http://schemas.openxmlformats.org/markup-compatibility/2006">
              <mc:Choice xmlns:v="urn:schemas-microsoft-com:vml" Requires="v">
                <p:oleObj spid="_x0000_s26674" name="Worksheet" r:id="rId4" imgW="10561351" imgH="4808220" progId="Excel.Sheet.12">
                  <p:link updateAutomatic="1"/>
                </p:oleObj>
              </mc:Choice>
              <mc:Fallback>
                <p:oleObj name="Worksheet" r:id="rId4" imgW="10561351" imgH="4808220" progId="Excel.Sheet.12">
                  <p:link updateAutomatic="1"/>
                  <p:pic>
                    <p:nvPicPr>
                      <p:cNvPr id="0" name=""/>
                      <p:cNvPicPr/>
                      <p:nvPr/>
                    </p:nvPicPr>
                    <p:blipFill>
                      <a:blip r:embed="rId5"/>
                      <a:stretch>
                        <a:fillRect/>
                      </a:stretch>
                    </p:blipFill>
                    <p:spPr>
                      <a:xfrm>
                        <a:off x="16478" y="1744055"/>
                        <a:ext cx="8807450" cy="4013200"/>
                      </a:xfrm>
                      <a:prstGeom prst="rect">
                        <a:avLst/>
                      </a:prstGeom>
                    </p:spPr>
                  </p:pic>
                </p:oleObj>
              </mc:Fallback>
            </mc:AlternateContent>
          </a:graphicData>
        </a:graphic>
      </p:graphicFrame>
    </p:spTree>
    <p:extLst>
      <p:ext uri="{BB962C8B-B14F-4D97-AF65-F5344CB8AC3E}">
        <p14:creationId xmlns:p14="http://schemas.microsoft.com/office/powerpoint/2010/main" val="23637652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70A627D5-8485-4C3B-BB62-A0DE405B03E5}" type="slidenum">
              <a:rPr lang="en-AU"/>
              <a:pPr>
                <a:defRPr/>
              </a:pPr>
              <a:t>49</a:t>
            </a:fld>
            <a:endParaRPr lang="en-AU"/>
          </a:p>
        </p:txBody>
      </p:sp>
      <p:sp>
        <p:nvSpPr>
          <p:cNvPr id="45060" name="Text Box 6"/>
          <p:cNvSpPr txBox="1">
            <a:spLocks noChangeArrowheads="1"/>
          </p:cNvSpPr>
          <p:nvPr/>
        </p:nvSpPr>
        <p:spPr bwMode="auto">
          <a:xfrm>
            <a:off x="971550" y="1700213"/>
            <a:ext cx="6696075" cy="1384995"/>
          </a:xfrm>
          <a:prstGeom prst="rect">
            <a:avLst/>
          </a:prstGeom>
          <a:noFill/>
          <a:ln w="9525">
            <a:noFill/>
            <a:miter lim="800000"/>
            <a:headEnd/>
            <a:tailEnd/>
          </a:ln>
        </p:spPr>
        <p:txBody>
          <a:bodyPr>
            <a:spAutoFit/>
          </a:bodyPr>
          <a:lstStyle/>
          <a:p>
            <a:pPr marL="342900" indent="-342900">
              <a:spcBef>
                <a:spcPct val="50000"/>
              </a:spcBef>
              <a:buFont typeface="Arial" panose="020B0604020202020204" pitchFamily="34" charset="0"/>
              <a:buChar char="•"/>
            </a:pPr>
            <a:r>
              <a:rPr lang="en-US" sz="2400" dirty="0">
                <a:latin typeface="Century Gothic" pitchFamily="34" charset="0"/>
              </a:rPr>
              <a:t>Most equity markets are at fair value or cheap</a:t>
            </a:r>
          </a:p>
          <a:p>
            <a:pPr marL="342900" indent="-342900" algn="l">
              <a:spcBef>
                <a:spcPct val="50000"/>
              </a:spcBef>
              <a:buFont typeface="Arial" panose="020B0604020202020204" pitchFamily="34" charset="0"/>
              <a:buChar char="•"/>
            </a:pPr>
            <a:r>
              <a:rPr lang="en-US" sz="2400" dirty="0">
                <a:latin typeface="Century Gothic" pitchFamily="34" charset="0"/>
              </a:rPr>
              <a:t>US not so attractive</a:t>
            </a:r>
          </a:p>
        </p:txBody>
      </p:sp>
      <p:sp>
        <p:nvSpPr>
          <p:cNvPr id="9"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Key Point No. 6</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A101F265-AE67-4C39-8BA8-BE7262EE8075}" type="slidenum">
              <a:rPr lang="en-AU"/>
              <a:pPr>
                <a:defRPr/>
              </a:pPr>
              <a:t>5</a:t>
            </a:fld>
            <a:endParaRPr lang="en-AU"/>
          </a:p>
        </p:txBody>
      </p:sp>
      <p:sp>
        <p:nvSpPr>
          <p:cNvPr id="6"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Similarly UK equities?</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graphicFrame>
        <p:nvGraphicFramePr>
          <p:cNvPr id="3" name="Object 2">
            <a:extLst>
              <a:ext uri="{FF2B5EF4-FFF2-40B4-BE49-F238E27FC236}">
                <a16:creationId xmlns:a16="http://schemas.microsoft.com/office/drawing/2014/main" id="{7EA11095-1DCE-4E0E-83DE-0BE2ECD32528}"/>
              </a:ext>
            </a:extLst>
          </p:cNvPr>
          <p:cNvGraphicFramePr>
            <a:graphicFrameLocks noChangeAspect="1"/>
          </p:cNvGraphicFramePr>
          <p:nvPr>
            <p:extLst>
              <p:ext uri="{D42A27DB-BD31-4B8C-83A1-F6EECF244321}">
                <p14:modId xmlns:p14="http://schemas.microsoft.com/office/powerpoint/2010/main" val="4250278435"/>
              </p:ext>
            </p:extLst>
          </p:nvPr>
        </p:nvGraphicFramePr>
        <p:xfrm>
          <a:off x="438150" y="1574800"/>
          <a:ext cx="8267700" cy="4810125"/>
        </p:xfrm>
        <a:graphic>
          <a:graphicData uri="http://schemas.openxmlformats.org/presentationml/2006/ole">
            <mc:AlternateContent xmlns:mc="http://schemas.openxmlformats.org/markup-compatibility/2006">
              <mc:Choice xmlns:v="urn:schemas-microsoft-com:vml" Requires="v">
                <p:oleObj spid="_x0000_s31758" name="Worksheet" r:id="rId4" imgW="8267752" imgH="4810160" progId="Excel.Sheet.8">
                  <p:link updateAutomatic="1"/>
                </p:oleObj>
              </mc:Choice>
              <mc:Fallback>
                <p:oleObj name="Worksheet" r:id="rId4" imgW="8267752" imgH="4810160" progId="Excel.Sheet.8">
                  <p:link updateAutomatic="1"/>
                  <p:pic>
                    <p:nvPicPr>
                      <p:cNvPr id="0" name=""/>
                      <p:cNvPicPr/>
                      <p:nvPr/>
                    </p:nvPicPr>
                    <p:blipFill>
                      <a:blip r:embed="rId5"/>
                      <a:stretch>
                        <a:fillRect/>
                      </a:stretch>
                    </p:blipFill>
                    <p:spPr>
                      <a:xfrm>
                        <a:off x="438150" y="1574800"/>
                        <a:ext cx="8267700" cy="4810125"/>
                      </a:xfrm>
                      <a:prstGeom prst="rect">
                        <a:avLst/>
                      </a:prstGeom>
                    </p:spPr>
                  </p:pic>
                </p:oleObj>
              </mc:Fallback>
            </mc:AlternateContent>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6"/>
          <p:cNvSpPr>
            <a:spLocks noGrp="1"/>
          </p:cNvSpPr>
          <p:nvPr>
            <p:ph type="sldNum" sz="quarter" idx="10"/>
          </p:nvPr>
        </p:nvSpPr>
        <p:spPr>
          <a:xfrm>
            <a:off x="-9872" y="6520259"/>
            <a:ext cx="2133600" cy="365125"/>
          </a:xfrm>
        </p:spPr>
        <p:txBody>
          <a:bodyPr/>
          <a:lstStyle/>
          <a:p>
            <a:pPr>
              <a:defRPr/>
            </a:pPr>
            <a:fld id="{0C4BE585-826C-40B1-9600-03B20BAFC11A}" type="slidenum">
              <a:rPr lang="en-AU"/>
              <a:pPr>
                <a:defRPr/>
              </a:pPr>
              <a:t>50</a:t>
            </a:fld>
            <a:endParaRPr lang="en-AU"/>
          </a:p>
        </p:txBody>
      </p:sp>
      <p:sp>
        <p:nvSpPr>
          <p:cNvPr id="44036" name="Text Box 4"/>
          <p:cNvSpPr txBox="1">
            <a:spLocks noChangeArrowheads="1"/>
          </p:cNvSpPr>
          <p:nvPr/>
        </p:nvSpPr>
        <p:spPr bwMode="auto">
          <a:xfrm>
            <a:off x="611188" y="5949950"/>
            <a:ext cx="4537075" cy="304800"/>
          </a:xfrm>
          <a:prstGeom prst="rect">
            <a:avLst/>
          </a:prstGeom>
          <a:noFill/>
          <a:ln w="9525">
            <a:noFill/>
            <a:miter lim="800000"/>
            <a:headEnd/>
            <a:tailEnd/>
          </a:ln>
        </p:spPr>
        <p:txBody>
          <a:bodyPr>
            <a:spAutoFit/>
          </a:bodyPr>
          <a:lstStyle/>
          <a:p>
            <a:pPr algn="l">
              <a:spcBef>
                <a:spcPct val="50000"/>
              </a:spcBef>
            </a:pPr>
            <a:r>
              <a:rPr lang="en-US" sz="1400">
                <a:latin typeface="Century Gothic" pitchFamily="34" charset="0"/>
              </a:rPr>
              <a:t>*Includes expected currency gain</a:t>
            </a:r>
          </a:p>
        </p:txBody>
      </p:sp>
      <p:sp>
        <p:nvSpPr>
          <p:cNvPr id="10"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Ten year forecast as at</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graphicFrame>
        <p:nvGraphicFramePr>
          <p:cNvPr id="3" name="Object 2">
            <a:extLst>
              <a:ext uri="{FF2B5EF4-FFF2-40B4-BE49-F238E27FC236}">
                <a16:creationId xmlns:a16="http://schemas.microsoft.com/office/drawing/2014/main" id="{0F9CF8CE-3AC8-4207-95BD-D55381B81936}"/>
              </a:ext>
            </a:extLst>
          </p:cNvPr>
          <p:cNvGraphicFramePr>
            <a:graphicFrameLocks noChangeAspect="1"/>
          </p:cNvGraphicFramePr>
          <p:nvPr>
            <p:extLst>
              <p:ext uri="{D42A27DB-BD31-4B8C-83A1-F6EECF244321}">
                <p14:modId xmlns:p14="http://schemas.microsoft.com/office/powerpoint/2010/main" val="3146168817"/>
              </p:ext>
            </p:extLst>
          </p:nvPr>
        </p:nvGraphicFramePr>
        <p:xfrm>
          <a:off x="3646534" y="638444"/>
          <a:ext cx="2239963" cy="427037"/>
        </p:xfrm>
        <a:graphic>
          <a:graphicData uri="http://schemas.openxmlformats.org/presentationml/2006/ole">
            <mc:AlternateContent xmlns:mc="http://schemas.openxmlformats.org/markup-compatibility/2006">
              <mc:Choice xmlns:v="urn:schemas-microsoft-com:vml" Requires="v">
                <p:oleObj spid="_x0000_s4379" name="Worksheet" r:id="rId4" imgW="2240498" imgH="426720" progId="Excel.Sheet.8">
                  <p:link updateAutomatic="1"/>
                </p:oleObj>
              </mc:Choice>
              <mc:Fallback>
                <p:oleObj name="Worksheet" r:id="rId4" imgW="2240498" imgH="426720" progId="Excel.Sheet.8">
                  <p:link updateAutomatic="1"/>
                  <p:pic>
                    <p:nvPicPr>
                      <p:cNvPr id="6" name="Object 5">
                        <a:extLst>
                          <a:ext uri="{FF2B5EF4-FFF2-40B4-BE49-F238E27FC236}">
                            <a16:creationId xmlns:a16="http://schemas.microsoft.com/office/drawing/2014/main" id="{DD9394B6-5FB7-4201-BD39-1F96AB6E3F28}"/>
                          </a:ext>
                        </a:extLst>
                      </p:cNvPr>
                      <p:cNvPicPr/>
                      <p:nvPr/>
                    </p:nvPicPr>
                    <p:blipFill>
                      <a:blip r:embed="rId5"/>
                      <a:stretch>
                        <a:fillRect/>
                      </a:stretch>
                    </p:blipFill>
                    <p:spPr>
                      <a:xfrm>
                        <a:off x="3646534" y="638444"/>
                        <a:ext cx="2239963" cy="427037"/>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4F2C7974-1BF7-4CA4-AC48-8517D4456FD4}"/>
              </a:ext>
            </a:extLst>
          </p:cNvPr>
          <p:cNvGraphicFramePr>
            <a:graphicFrameLocks noChangeAspect="1"/>
          </p:cNvGraphicFramePr>
          <p:nvPr>
            <p:extLst>
              <p:ext uri="{D42A27DB-BD31-4B8C-83A1-F6EECF244321}">
                <p14:modId xmlns:p14="http://schemas.microsoft.com/office/powerpoint/2010/main" val="2767299960"/>
              </p:ext>
            </p:extLst>
          </p:nvPr>
        </p:nvGraphicFramePr>
        <p:xfrm>
          <a:off x="876300" y="1817688"/>
          <a:ext cx="7391400" cy="3222625"/>
        </p:xfrm>
        <a:graphic>
          <a:graphicData uri="http://schemas.openxmlformats.org/presentationml/2006/ole">
            <mc:AlternateContent xmlns:mc="http://schemas.openxmlformats.org/markup-compatibility/2006">
              <mc:Choice xmlns:v="urn:schemas-microsoft-com:vml" Requires="v">
                <p:oleObj spid="_x0000_s4380" name="Worksheet" r:id="rId6" imgW="7391598" imgH="3223260" progId="Excel.Sheet.8">
                  <p:link updateAutomatic="1"/>
                </p:oleObj>
              </mc:Choice>
              <mc:Fallback>
                <p:oleObj name="Worksheet" r:id="rId6" imgW="7391598" imgH="3223260" progId="Excel.Sheet.8">
                  <p:link updateAutomatic="1"/>
                  <p:pic>
                    <p:nvPicPr>
                      <p:cNvPr id="4" name="Object 3">
                        <a:extLst>
                          <a:ext uri="{FF2B5EF4-FFF2-40B4-BE49-F238E27FC236}">
                            <a16:creationId xmlns:a16="http://schemas.microsoft.com/office/drawing/2014/main" id="{A535CFE0-8507-4C02-8406-0A312236E491}"/>
                          </a:ext>
                        </a:extLst>
                      </p:cNvPr>
                      <p:cNvPicPr/>
                      <p:nvPr/>
                    </p:nvPicPr>
                    <p:blipFill>
                      <a:blip r:embed="rId7"/>
                      <a:stretch>
                        <a:fillRect/>
                      </a:stretch>
                    </p:blipFill>
                    <p:spPr>
                      <a:xfrm>
                        <a:off x="876300" y="1817688"/>
                        <a:ext cx="7391400" cy="3222625"/>
                      </a:xfrm>
                      <a:prstGeom prst="rect">
                        <a:avLst/>
                      </a:prstGeom>
                    </p:spPr>
                  </p:pic>
                </p:oleObj>
              </mc:Fallback>
            </mc:AlternateContent>
          </a:graphicData>
        </a:graphic>
      </p:graphicFrame>
      <p:sp>
        <p:nvSpPr>
          <p:cNvPr id="5" name="Rectangle 4">
            <a:extLst>
              <a:ext uri="{FF2B5EF4-FFF2-40B4-BE49-F238E27FC236}">
                <a16:creationId xmlns:a16="http://schemas.microsoft.com/office/drawing/2014/main" id="{3CBC8D0C-DE60-4960-8497-C268A294E101}"/>
              </a:ext>
            </a:extLst>
          </p:cNvPr>
          <p:cNvSpPr/>
          <p:nvPr/>
        </p:nvSpPr>
        <p:spPr>
          <a:xfrm>
            <a:off x="682824" y="4653136"/>
            <a:ext cx="7849616" cy="7006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49C0EBA8-A869-4ED8-8522-E8A8D3F69553}"/>
              </a:ext>
            </a:extLst>
          </p:cNvPr>
          <p:cNvGraphicFramePr>
            <a:graphicFrameLocks noChangeAspect="1"/>
          </p:cNvGraphicFramePr>
          <p:nvPr>
            <p:extLst>
              <p:ext uri="{D42A27DB-BD31-4B8C-83A1-F6EECF244321}">
                <p14:modId xmlns:p14="http://schemas.microsoft.com/office/powerpoint/2010/main" val="3129971221"/>
              </p:ext>
            </p:extLst>
          </p:nvPr>
        </p:nvGraphicFramePr>
        <p:xfrm>
          <a:off x="129906" y="1606467"/>
          <a:ext cx="7872862" cy="4593952"/>
        </p:xfrm>
        <a:graphic>
          <a:graphicData uri="http://schemas.openxmlformats.org/presentationml/2006/ole">
            <mc:AlternateContent xmlns:mc="http://schemas.openxmlformats.org/markup-compatibility/2006">
              <mc:Choice xmlns:v="urn:schemas-microsoft-com:vml" Requires="v">
                <p:oleObj spid="_x0000_s7262" name="Worksheet" r:id="rId4" imgW="7886435" imgH="4602480" progId="Excel.Sheet.12">
                  <p:link updateAutomatic="1"/>
                </p:oleObj>
              </mc:Choice>
              <mc:Fallback>
                <p:oleObj name="Worksheet" r:id="rId4" imgW="7886435" imgH="4602480" progId="Excel.Sheet.12">
                  <p:link updateAutomatic="1"/>
                  <p:pic>
                    <p:nvPicPr>
                      <p:cNvPr id="0" name=""/>
                      <p:cNvPicPr/>
                      <p:nvPr/>
                    </p:nvPicPr>
                    <p:blipFill>
                      <a:blip r:embed="rId5"/>
                      <a:stretch>
                        <a:fillRect/>
                      </a:stretch>
                    </p:blipFill>
                    <p:spPr>
                      <a:xfrm>
                        <a:off x="129906" y="1606467"/>
                        <a:ext cx="7872862" cy="4593952"/>
                      </a:xfrm>
                      <a:prstGeom prst="rect">
                        <a:avLst/>
                      </a:prstGeom>
                    </p:spPr>
                  </p:pic>
                </p:oleObj>
              </mc:Fallback>
            </mc:AlternateContent>
          </a:graphicData>
        </a:graphic>
      </p:graphicFrame>
      <p:sp>
        <p:nvSpPr>
          <p:cNvPr id="2" name="Text Placeholder 1"/>
          <p:cNvSpPr>
            <a:spLocks noGrp="1"/>
          </p:cNvSpPr>
          <p:nvPr>
            <p:ph type="body" sz="quarter" idx="10"/>
          </p:nvPr>
        </p:nvSpPr>
        <p:spPr/>
        <p:txBody>
          <a:bodyPr/>
          <a:lstStyle/>
          <a:p>
            <a:r>
              <a:rPr lang="en-AU" dirty="0"/>
              <a:t>TDs still better than government bonds</a:t>
            </a:r>
          </a:p>
        </p:txBody>
      </p:sp>
      <p:sp>
        <p:nvSpPr>
          <p:cNvPr id="4" name="Slide Number Placeholder 3"/>
          <p:cNvSpPr>
            <a:spLocks noGrp="1"/>
          </p:cNvSpPr>
          <p:nvPr>
            <p:ph type="sldNum" sz="quarter" idx="13"/>
          </p:nvPr>
        </p:nvSpPr>
        <p:spPr/>
        <p:txBody>
          <a:bodyPr/>
          <a:lstStyle/>
          <a:p>
            <a:fld id="{BFBEA61F-7DC0-4901-9691-17FB722AF83A}" type="slidenum">
              <a:rPr lang="en-AU" smtClean="0"/>
              <a:pPr/>
              <a:t>51</a:t>
            </a:fld>
            <a:endParaRPr lang="en-AU" dirty="0"/>
          </a:p>
        </p:txBody>
      </p:sp>
      <p:cxnSp>
        <p:nvCxnSpPr>
          <p:cNvPr id="7" name="Straight Connector 6"/>
          <p:cNvCxnSpPr>
            <a:cxnSpLocks/>
          </p:cNvCxnSpPr>
          <p:nvPr/>
        </p:nvCxnSpPr>
        <p:spPr>
          <a:xfrm>
            <a:off x="971600" y="4168130"/>
            <a:ext cx="6984776"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3" name="Right Arrow 12"/>
          <p:cNvSpPr/>
          <p:nvPr/>
        </p:nvSpPr>
        <p:spPr>
          <a:xfrm rot="5400000">
            <a:off x="8029721" y="4812691"/>
            <a:ext cx="1476164" cy="4925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a:t>Bonds better</a:t>
            </a:r>
          </a:p>
        </p:txBody>
      </p:sp>
      <p:sp>
        <p:nvSpPr>
          <p:cNvPr id="14" name="Left Arrow 13"/>
          <p:cNvSpPr/>
          <p:nvPr/>
        </p:nvSpPr>
        <p:spPr>
          <a:xfrm rot="5400000">
            <a:off x="8047722" y="3096801"/>
            <a:ext cx="1440160" cy="49258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a:t>TDs better</a:t>
            </a:r>
          </a:p>
        </p:txBody>
      </p:sp>
    </p:spTree>
    <p:extLst>
      <p:ext uri="{BB962C8B-B14F-4D97-AF65-F5344CB8AC3E}">
        <p14:creationId xmlns:p14="http://schemas.microsoft.com/office/powerpoint/2010/main" val="19413812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70A627D5-8485-4C3B-BB62-A0DE405B03E5}" type="slidenum">
              <a:rPr lang="en-AU"/>
              <a:pPr>
                <a:defRPr/>
              </a:pPr>
              <a:t>52</a:t>
            </a:fld>
            <a:endParaRPr lang="en-AU"/>
          </a:p>
        </p:txBody>
      </p:sp>
      <p:sp>
        <p:nvSpPr>
          <p:cNvPr id="45060" name="Text Box 6"/>
          <p:cNvSpPr txBox="1">
            <a:spLocks noChangeArrowheads="1"/>
          </p:cNvSpPr>
          <p:nvPr/>
        </p:nvSpPr>
        <p:spPr bwMode="auto">
          <a:xfrm>
            <a:off x="971550" y="1700213"/>
            <a:ext cx="6696075" cy="830997"/>
          </a:xfrm>
          <a:prstGeom prst="rect">
            <a:avLst/>
          </a:prstGeom>
          <a:noFill/>
          <a:ln w="9525">
            <a:noFill/>
            <a:miter lim="800000"/>
            <a:headEnd/>
            <a:tailEnd/>
          </a:ln>
        </p:spPr>
        <p:txBody>
          <a:bodyPr>
            <a:spAutoFit/>
          </a:bodyPr>
          <a:lstStyle/>
          <a:p>
            <a:pPr algn="l">
              <a:spcBef>
                <a:spcPct val="50000"/>
              </a:spcBef>
            </a:pPr>
            <a:r>
              <a:rPr lang="en-US" sz="2400" dirty="0">
                <a:latin typeface="Century Gothic" pitchFamily="34" charset="0"/>
              </a:rPr>
              <a:t>Term deposits better than government bonds at these low levels.  </a:t>
            </a:r>
          </a:p>
        </p:txBody>
      </p:sp>
      <p:sp>
        <p:nvSpPr>
          <p:cNvPr id="9"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Key Point No. 7</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95550" y="1337329"/>
            <a:ext cx="7504842" cy="5211976"/>
          </a:xfrm>
          <a:prstGeom prst="rect">
            <a:avLst/>
          </a:prstGeom>
        </p:spPr>
      </p:pic>
      <p:sp>
        <p:nvSpPr>
          <p:cNvPr id="8" name="Slide Number Placeholder 5"/>
          <p:cNvSpPr>
            <a:spLocks noGrp="1"/>
          </p:cNvSpPr>
          <p:nvPr>
            <p:ph type="sldNum" sz="quarter" idx="12"/>
          </p:nvPr>
        </p:nvSpPr>
        <p:spPr/>
        <p:txBody>
          <a:bodyPr/>
          <a:lstStyle/>
          <a:p>
            <a:pPr>
              <a:defRPr/>
            </a:pPr>
            <a:fld id="{24CDF46B-EE6C-4246-B54C-FF59F9F6DD3B}" type="slidenum">
              <a:rPr lang="en-AU"/>
              <a:pPr>
                <a:defRPr/>
              </a:pPr>
              <a:t>53</a:t>
            </a:fld>
            <a:endParaRPr lang="en-AU"/>
          </a:p>
        </p:txBody>
      </p:sp>
      <p:sp>
        <p:nvSpPr>
          <p:cNvPr id="46084" name="AutoShape 4"/>
          <p:cNvSpPr>
            <a:spLocks noChangeArrowheads="1"/>
          </p:cNvSpPr>
          <p:nvPr/>
        </p:nvSpPr>
        <p:spPr bwMode="auto">
          <a:xfrm>
            <a:off x="7343968" y="3956493"/>
            <a:ext cx="895718" cy="606193"/>
          </a:xfrm>
          <a:prstGeom prst="wedgeRectCallout">
            <a:avLst>
              <a:gd name="adj1" fmla="val -9399"/>
              <a:gd name="adj2" fmla="val -118881"/>
            </a:avLst>
          </a:prstGeom>
          <a:solidFill>
            <a:srgbClr val="FFFF00">
              <a:alpha val="47842"/>
            </a:srgbClr>
          </a:solidFill>
          <a:ln w="9525">
            <a:solidFill>
              <a:schemeClr val="tx1"/>
            </a:solidFill>
            <a:miter lim="800000"/>
            <a:headEnd/>
            <a:tailEnd/>
          </a:ln>
        </p:spPr>
        <p:txBody>
          <a:bodyPr/>
          <a:lstStyle/>
          <a:p>
            <a:r>
              <a:rPr lang="en-US" dirty="0">
                <a:latin typeface="Century Gothic" pitchFamily="34" charset="0"/>
              </a:rPr>
              <a:t>PE 53</a:t>
            </a:r>
          </a:p>
        </p:txBody>
      </p:sp>
      <p:sp>
        <p:nvSpPr>
          <p:cNvPr id="46085" name="AutoShape 5"/>
          <p:cNvSpPr>
            <a:spLocks noChangeArrowheads="1"/>
          </p:cNvSpPr>
          <p:nvPr/>
        </p:nvSpPr>
        <p:spPr bwMode="auto">
          <a:xfrm>
            <a:off x="7591985" y="1951831"/>
            <a:ext cx="1295400" cy="503237"/>
          </a:xfrm>
          <a:prstGeom prst="wedgeRectCallout">
            <a:avLst>
              <a:gd name="adj1" fmla="val -40473"/>
              <a:gd name="adj2" fmla="val 86257"/>
            </a:avLst>
          </a:prstGeom>
          <a:solidFill>
            <a:srgbClr val="FFFF00">
              <a:alpha val="47842"/>
            </a:srgbClr>
          </a:solidFill>
          <a:ln w="9525">
            <a:solidFill>
              <a:schemeClr val="tx1"/>
            </a:solidFill>
            <a:miter lim="800000"/>
            <a:headEnd/>
            <a:tailEnd/>
          </a:ln>
        </p:spPr>
        <p:txBody>
          <a:bodyPr/>
          <a:lstStyle/>
          <a:p>
            <a:r>
              <a:rPr lang="en-US" dirty="0">
                <a:latin typeface="Century Gothic" pitchFamily="34" charset="0"/>
              </a:rPr>
              <a:t>PE = 65</a:t>
            </a:r>
          </a:p>
        </p:txBody>
      </p:sp>
      <p:sp>
        <p:nvSpPr>
          <p:cNvPr id="46086" name="AutoShape 6"/>
          <p:cNvSpPr>
            <a:spLocks noChangeArrowheads="1"/>
          </p:cNvSpPr>
          <p:nvPr/>
        </p:nvSpPr>
        <p:spPr bwMode="auto">
          <a:xfrm>
            <a:off x="4283968" y="2924944"/>
            <a:ext cx="1295400" cy="503238"/>
          </a:xfrm>
          <a:prstGeom prst="wedgeRectCallout">
            <a:avLst>
              <a:gd name="adj1" fmla="val 9256"/>
              <a:gd name="adj2" fmla="val 246098"/>
            </a:avLst>
          </a:prstGeom>
          <a:solidFill>
            <a:srgbClr val="FFFF00">
              <a:alpha val="47842"/>
            </a:srgbClr>
          </a:solidFill>
          <a:ln w="9525">
            <a:solidFill>
              <a:schemeClr val="tx1"/>
            </a:solidFill>
            <a:miter lim="800000"/>
            <a:headEnd/>
            <a:tailEnd/>
          </a:ln>
        </p:spPr>
        <p:txBody>
          <a:bodyPr/>
          <a:lstStyle/>
          <a:p>
            <a:r>
              <a:rPr lang="en-US">
                <a:latin typeface="Century Gothic" pitchFamily="34" charset="0"/>
              </a:rPr>
              <a:t>PE = 25</a:t>
            </a:r>
          </a:p>
        </p:txBody>
      </p:sp>
      <p:sp>
        <p:nvSpPr>
          <p:cNvPr id="46087" name="AutoShape 7"/>
          <p:cNvSpPr>
            <a:spLocks noChangeArrowheads="1"/>
          </p:cNvSpPr>
          <p:nvPr/>
        </p:nvSpPr>
        <p:spPr bwMode="auto">
          <a:xfrm>
            <a:off x="1979613" y="2924175"/>
            <a:ext cx="1295400" cy="503238"/>
          </a:xfrm>
          <a:prstGeom prst="wedgeRectCallout">
            <a:avLst>
              <a:gd name="adj1" fmla="val 28536"/>
              <a:gd name="adj2" fmla="val 316560"/>
            </a:avLst>
          </a:prstGeom>
          <a:solidFill>
            <a:srgbClr val="FFFF00">
              <a:alpha val="47842"/>
            </a:srgbClr>
          </a:solidFill>
          <a:ln w="9525">
            <a:solidFill>
              <a:schemeClr val="tx1"/>
            </a:solidFill>
            <a:miter lim="800000"/>
            <a:headEnd/>
            <a:tailEnd/>
          </a:ln>
        </p:spPr>
        <p:txBody>
          <a:bodyPr/>
          <a:lstStyle/>
          <a:p>
            <a:r>
              <a:rPr lang="en-US">
                <a:latin typeface="Century Gothic" pitchFamily="34" charset="0"/>
              </a:rPr>
              <a:t>PE = 11</a:t>
            </a:r>
          </a:p>
        </p:txBody>
      </p:sp>
      <p:sp>
        <p:nvSpPr>
          <p:cNvPr id="10"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How much do we pay for a dollar of rent?</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6"/>
          <p:cNvSpPr>
            <a:spLocks noGrp="1"/>
          </p:cNvSpPr>
          <p:nvPr>
            <p:ph type="sldNum" sz="quarter" idx="10"/>
          </p:nvPr>
        </p:nvSpPr>
        <p:spPr>
          <a:xfrm>
            <a:off x="-9872" y="6520259"/>
            <a:ext cx="2133600" cy="365125"/>
          </a:xfrm>
        </p:spPr>
        <p:txBody>
          <a:bodyPr/>
          <a:lstStyle/>
          <a:p>
            <a:pPr>
              <a:defRPr/>
            </a:pPr>
            <a:fld id="{CCDBF278-2DC1-4A2E-A3A4-1321C1F5D2E9}" type="slidenum">
              <a:rPr lang="en-AU"/>
              <a:pPr>
                <a:defRPr/>
              </a:pPr>
              <a:t>54</a:t>
            </a:fld>
            <a:endParaRPr lang="en-AU"/>
          </a:p>
        </p:txBody>
      </p:sp>
      <p:sp>
        <p:nvSpPr>
          <p:cNvPr id="47109" name="Text Box 4"/>
          <p:cNvSpPr txBox="1">
            <a:spLocks noChangeArrowheads="1"/>
          </p:cNvSpPr>
          <p:nvPr/>
        </p:nvSpPr>
        <p:spPr bwMode="auto">
          <a:xfrm>
            <a:off x="611188" y="5949950"/>
            <a:ext cx="4537075" cy="304800"/>
          </a:xfrm>
          <a:prstGeom prst="rect">
            <a:avLst/>
          </a:prstGeom>
          <a:noFill/>
          <a:ln w="9525">
            <a:noFill/>
            <a:miter lim="800000"/>
            <a:headEnd/>
            <a:tailEnd/>
          </a:ln>
        </p:spPr>
        <p:txBody>
          <a:bodyPr>
            <a:spAutoFit/>
          </a:bodyPr>
          <a:lstStyle/>
          <a:p>
            <a:pPr algn="l">
              <a:spcBef>
                <a:spcPct val="50000"/>
              </a:spcBef>
            </a:pPr>
            <a:r>
              <a:rPr lang="en-US" sz="1400">
                <a:latin typeface="Century Gothic" pitchFamily="34" charset="0"/>
              </a:rPr>
              <a:t>*Includes expected currency gain</a:t>
            </a:r>
          </a:p>
        </p:txBody>
      </p:sp>
      <p:sp>
        <p:nvSpPr>
          <p:cNvPr id="12"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Ten year forecast as at</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graphicFrame>
        <p:nvGraphicFramePr>
          <p:cNvPr id="3" name="Object 2">
            <a:extLst>
              <a:ext uri="{FF2B5EF4-FFF2-40B4-BE49-F238E27FC236}">
                <a16:creationId xmlns:a16="http://schemas.microsoft.com/office/drawing/2014/main" id="{52B351C0-85F7-4F96-BB18-DFE54933EBE2}"/>
              </a:ext>
            </a:extLst>
          </p:cNvPr>
          <p:cNvGraphicFramePr>
            <a:graphicFrameLocks noChangeAspect="1"/>
          </p:cNvGraphicFramePr>
          <p:nvPr>
            <p:extLst>
              <p:ext uri="{D42A27DB-BD31-4B8C-83A1-F6EECF244321}">
                <p14:modId xmlns:p14="http://schemas.microsoft.com/office/powerpoint/2010/main" val="3586775577"/>
              </p:ext>
            </p:extLst>
          </p:nvPr>
        </p:nvGraphicFramePr>
        <p:xfrm>
          <a:off x="3646534" y="638444"/>
          <a:ext cx="2239963" cy="427037"/>
        </p:xfrm>
        <a:graphic>
          <a:graphicData uri="http://schemas.openxmlformats.org/presentationml/2006/ole">
            <mc:AlternateContent xmlns:mc="http://schemas.openxmlformats.org/markup-compatibility/2006">
              <mc:Choice xmlns:v="urn:schemas-microsoft-com:vml" Requires="v">
                <p:oleObj spid="_x0000_s5405" name="Worksheet" r:id="rId4" imgW="2240498" imgH="426720" progId="Excel.Sheet.8">
                  <p:link updateAutomatic="1"/>
                </p:oleObj>
              </mc:Choice>
              <mc:Fallback>
                <p:oleObj name="Worksheet" r:id="rId4" imgW="2240498" imgH="426720" progId="Excel.Sheet.8">
                  <p:link updateAutomatic="1"/>
                  <p:pic>
                    <p:nvPicPr>
                      <p:cNvPr id="6" name="Object 5">
                        <a:extLst>
                          <a:ext uri="{FF2B5EF4-FFF2-40B4-BE49-F238E27FC236}">
                            <a16:creationId xmlns:a16="http://schemas.microsoft.com/office/drawing/2014/main" id="{DD9394B6-5FB7-4201-BD39-1F96AB6E3F28}"/>
                          </a:ext>
                        </a:extLst>
                      </p:cNvPr>
                      <p:cNvPicPr/>
                      <p:nvPr/>
                    </p:nvPicPr>
                    <p:blipFill>
                      <a:blip r:embed="rId5"/>
                      <a:stretch>
                        <a:fillRect/>
                      </a:stretch>
                    </p:blipFill>
                    <p:spPr>
                      <a:xfrm>
                        <a:off x="3646534" y="638444"/>
                        <a:ext cx="2239963" cy="427037"/>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041B5EEF-783B-46AD-8BCA-3C6BB2E9373F}"/>
              </a:ext>
            </a:extLst>
          </p:cNvPr>
          <p:cNvGraphicFramePr>
            <a:graphicFrameLocks noChangeAspect="1"/>
          </p:cNvGraphicFramePr>
          <p:nvPr>
            <p:extLst>
              <p:ext uri="{D42A27DB-BD31-4B8C-83A1-F6EECF244321}">
                <p14:modId xmlns:p14="http://schemas.microsoft.com/office/powerpoint/2010/main" val="2014632136"/>
              </p:ext>
            </p:extLst>
          </p:nvPr>
        </p:nvGraphicFramePr>
        <p:xfrm>
          <a:off x="876300" y="1817688"/>
          <a:ext cx="7391400" cy="3222625"/>
        </p:xfrm>
        <a:graphic>
          <a:graphicData uri="http://schemas.openxmlformats.org/presentationml/2006/ole">
            <mc:AlternateContent xmlns:mc="http://schemas.openxmlformats.org/markup-compatibility/2006">
              <mc:Choice xmlns:v="urn:schemas-microsoft-com:vml" Requires="v">
                <p:oleObj spid="_x0000_s5406" name="Worksheet" r:id="rId6" imgW="7391598" imgH="3223260" progId="Excel.Sheet.8">
                  <p:link updateAutomatic="1"/>
                </p:oleObj>
              </mc:Choice>
              <mc:Fallback>
                <p:oleObj name="Worksheet" r:id="rId6" imgW="7391598" imgH="3223260" progId="Excel.Sheet.8">
                  <p:link updateAutomatic="1"/>
                  <p:pic>
                    <p:nvPicPr>
                      <p:cNvPr id="4" name="Object 3">
                        <a:extLst>
                          <a:ext uri="{FF2B5EF4-FFF2-40B4-BE49-F238E27FC236}">
                            <a16:creationId xmlns:a16="http://schemas.microsoft.com/office/drawing/2014/main" id="{4F2C7974-1BF7-4CA4-AC48-8517D4456FD4}"/>
                          </a:ext>
                        </a:extLst>
                      </p:cNvPr>
                      <p:cNvPicPr/>
                      <p:nvPr/>
                    </p:nvPicPr>
                    <p:blipFill>
                      <a:blip r:embed="rId7"/>
                      <a:stretch>
                        <a:fillRect/>
                      </a:stretch>
                    </p:blipFill>
                    <p:spPr>
                      <a:xfrm>
                        <a:off x="876300" y="1817688"/>
                        <a:ext cx="7391400" cy="3222625"/>
                      </a:xfrm>
                      <a:prstGeom prst="rect">
                        <a:avLst/>
                      </a:prstGeom>
                    </p:spPr>
                  </p:pic>
                </p:oleObj>
              </mc:Fallback>
            </mc:AlternateContent>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6E5CC275-1F3A-490F-9A00-99F011BCAEDA}" type="slidenum">
              <a:rPr lang="en-AU"/>
              <a:pPr>
                <a:defRPr/>
              </a:pPr>
              <a:t>55</a:t>
            </a:fld>
            <a:endParaRPr lang="en-AU"/>
          </a:p>
        </p:txBody>
      </p:sp>
      <p:sp>
        <p:nvSpPr>
          <p:cNvPr id="48132" name="Text Box 3"/>
          <p:cNvSpPr txBox="1">
            <a:spLocks noChangeArrowheads="1"/>
          </p:cNvSpPr>
          <p:nvPr/>
        </p:nvSpPr>
        <p:spPr bwMode="auto">
          <a:xfrm>
            <a:off x="971600" y="2132856"/>
            <a:ext cx="6696075" cy="830997"/>
          </a:xfrm>
          <a:prstGeom prst="rect">
            <a:avLst/>
          </a:prstGeom>
          <a:noFill/>
          <a:ln w="9525">
            <a:noFill/>
            <a:miter lim="800000"/>
            <a:headEnd/>
            <a:tailEnd/>
          </a:ln>
        </p:spPr>
        <p:txBody>
          <a:bodyPr>
            <a:spAutoFit/>
          </a:bodyPr>
          <a:lstStyle/>
          <a:p>
            <a:pPr algn="l">
              <a:spcBef>
                <a:spcPct val="50000"/>
              </a:spcBef>
            </a:pPr>
            <a:r>
              <a:rPr lang="en-US" sz="2400" dirty="0">
                <a:latin typeface="Century Gothic" pitchFamily="34" charset="0"/>
              </a:rPr>
              <a:t>Residential property not the magic answer…</a:t>
            </a:r>
          </a:p>
        </p:txBody>
      </p:sp>
      <p:sp>
        <p:nvSpPr>
          <p:cNvPr id="7"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Key Point No. 8</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0"/>
          </p:nvPr>
        </p:nvSpPr>
        <p:spPr>
          <a:xfrm>
            <a:off x="-9872" y="6520259"/>
            <a:ext cx="2133600" cy="365125"/>
          </a:xfrm>
        </p:spPr>
        <p:txBody>
          <a:bodyPr/>
          <a:lstStyle/>
          <a:p>
            <a:pPr>
              <a:defRPr/>
            </a:pPr>
            <a:fld id="{890941E4-E884-4892-B2D2-73B3CB699D4D}" type="slidenum">
              <a:rPr lang="en-AU"/>
              <a:pPr>
                <a:defRPr/>
              </a:pPr>
              <a:t>56</a:t>
            </a:fld>
            <a:endParaRPr lang="en-AU"/>
          </a:p>
        </p:txBody>
      </p:sp>
      <p:sp>
        <p:nvSpPr>
          <p:cNvPr id="49156" name="Text Box 4"/>
          <p:cNvSpPr txBox="1">
            <a:spLocks noChangeArrowheads="1"/>
          </p:cNvSpPr>
          <p:nvPr/>
        </p:nvSpPr>
        <p:spPr bwMode="auto">
          <a:xfrm>
            <a:off x="611188" y="5949950"/>
            <a:ext cx="4537075" cy="304800"/>
          </a:xfrm>
          <a:prstGeom prst="rect">
            <a:avLst/>
          </a:prstGeom>
          <a:noFill/>
          <a:ln w="9525">
            <a:noFill/>
            <a:miter lim="800000"/>
            <a:headEnd/>
            <a:tailEnd/>
          </a:ln>
        </p:spPr>
        <p:txBody>
          <a:bodyPr>
            <a:spAutoFit/>
          </a:bodyPr>
          <a:lstStyle/>
          <a:p>
            <a:pPr algn="l">
              <a:spcBef>
                <a:spcPct val="50000"/>
              </a:spcBef>
            </a:pPr>
            <a:r>
              <a:rPr lang="en-US" sz="1400">
                <a:latin typeface="Century Gothic" pitchFamily="34" charset="0"/>
              </a:rPr>
              <a:t>*Includes expected currency gain</a:t>
            </a:r>
          </a:p>
        </p:txBody>
      </p:sp>
      <p:pic>
        <p:nvPicPr>
          <p:cNvPr id="49157" name="Picture 8"/>
          <p:cNvPicPr>
            <a:picLocks noChangeAspect="1" noChangeArrowheads="1"/>
          </p:cNvPicPr>
          <p:nvPr/>
        </p:nvPicPr>
        <p:blipFill>
          <a:blip r:embed="rId3" cstate="print"/>
          <a:srcRect/>
          <a:stretch>
            <a:fillRect/>
          </a:stretch>
        </p:blipFill>
        <p:spPr bwMode="auto">
          <a:xfrm>
            <a:off x="885825" y="1924050"/>
            <a:ext cx="7372350" cy="3008313"/>
          </a:xfrm>
          <a:prstGeom prst="rect">
            <a:avLst/>
          </a:prstGeom>
          <a:noFill/>
          <a:ln w="9525">
            <a:noFill/>
            <a:miter lim="800000"/>
            <a:headEnd/>
            <a:tailEnd/>
          </a:ln>
        </p:spPr>
      </p:pic>
      <p:sp>
        <p:nvSpPr>
          <p:cNvPr id="9"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Ten year forecast as at March 2009</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09676375-15FC-49B6-B998-6CC7E95DD838}" type="slidenum">
              <a:rPr lang="en-AU"/>
              <a:pPr>
                <a:defRPr/>
              </a:pPr>
              <a:t>57</a:t>
            </a:fld>
            <a:endParaRPr lang="en-AU"/>
          </a:p>
        </p:txBody>
      </p:sp>
      <p:sp>
        <p:nvSpPr>
          <p:cNvPr id="50180" name="Rectangle 3"/>
          <p:cNvSpPr>
            <a:spLocks noGrp="1" noChangeArrowheads="1"/>
          </p:cNvSpPr>
          <p:nvPr>
            <p:ph type="body" idx="1"/>
          </p:nvPr>
        </p:nvSpPr>
        <p:spPr>
          <a:xfrm>
            <a:off x="323528" y="2060848"/>
            <a:ext cx="8229600" cy="2811463"/>
          </a:xfrm>
        </p:spPr>
        <p:txBody>
          <a:bodyPr/>
          <a:lstStyle/>
          <a:p>
            <a:pPr eaLnBrk="1" hangingPunct="1">
              <a:buFontTx/>
              <a:buNone/>
            </a:pPr>
            <a:r>
              <a:rPr lang="en-AU" sz="2400" dirty="0"/>
              <a:t>The best opportunities can be the most difficult to grasp</a:t>
            </a:r>
          </a:p>
        </p:txBody>
      </p:sp>
      <p:sp>
        <p:nvSpPr>
          <p:cNvPr id="5"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Key Point No. </a:t>
            </a:r>
            <a:r>
              <a:rPr lang="en-US" sz="2400" b="1" noProof="0" dirty="0">
                <a:solidFill>
                  <a:schemeClr val="bg1"/>
                </a:solidFill>
                <a:latin typeface="Century Gothic" pitchFamily="34" charset="0"/>
              </a:rPr>
              <a:t>8</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Slow but significant moves</a:t>
            </a:r>
            <a:endParaRPr lang="en-AU" dirty="0"/>
          </a:p>
        </p:txBody>
      </p:sp>
      <p:sp>
        <p:nvSpPr>
          <p:cNvPr id="4" name="Slide Number Placeholder 3"/>
          <p:cNvSpPr>
            <a:spLocks noGrp="1"/>
          </p:cNvSpPr>
          <p:nvPr>
            <p:ph type="sldNum" sz="quarter" idx="13"/>
          </p:nvPr>
        </p:nvSpPr>
        <p:spPr/>
        <p:txBody>
          <a:bodyPr/>
          <a:lstStyle/>
          <a:p>
            <a:fld id="{BFBEA61F-7DC0-4901-9691-17FB722AF83A}" type="slidenum">
              <a:rPr lang="en-AU" smtClean="0"/>
              <a:pPr/>
              <a:t>58</a:t>
            </a:fld>
            <a:endParaRPr lang="en-AU" dirty="0"/>
          </a:p>
        </p:txBody>
      </p:sp>
      <p:graphicFrame>
        <p:nvGraphicFramePr>
          <p:cNvPr id="3" name="Object 2">
            <a:extLst>
              <a:ext uri="{FF2B5EF4-FFF2-40B4-BE49-F238E27FC236}">
                <a16:creationId xmlns:a16="http://schemas.microsoft.com/office/drawing/2014/main" id="{618C898B-39D5-49FC-A844-F5A272397B9E}"/>
              </a:ext>
            </a:extLst>
          </p:cNvPr>
          <p:cNvGraphicFramePr>
            <a:graphicFrameLocks noChangeAspect="1"/>
          </p:cNvGraphicFramePr>
          <p:nvPr>
            <p:extLst>
              <p:ext uri="{D42A27DB-BD31-4B8C-83A1-F6EECF244321}">
                <p14:modId xmlns:p14="http://schemas.microsoft.com/office/powerpoint/2010/main" val="871445124"/>
              </p:ext>
            </p:extLst>
          </p:nvPr>
        </p:nvGraphicFramePr>
        <p:xfrm>
          <a:off x="1073150" y="1285875"/>
          <a:ext cx="6651625" cy="5281613"/>
        </p:xfrm>
        <a:graphic>
          <a:graphicData uri="http://schemas.openxmlformats.org/presentationml/2006/ole">
            <mc:AlternateContent xmlns:mc="http://schemas.openxmlformats.org/markup-compatibility/2006">
              <mc:Choice xmlns:v="urn:schemas-microsoft-com:vml" Requires="v">
                <p:oleObj spid="_x0000_s27678" name="Worksheet" r:id="rId4" imgW="5924731" imgH="4705419" progId="Excel.Sheet.8">
                  <p:link updateAutomatic="1"/>
                </p:oleObj>
              </mc:Choice>
              <mc:Fallback>
                <p:oleObj name="Worksheet" r:id="rId4" imgW="5924731" imgH="4705419" progId="Excel.Sheet.8">
                  <p:link updateAutomatic="1"/>
                  <p:pic>
                    <p:nvPicPr>
                      <p:cNvPr id="0" name=""/>
                      <p:cNvPicPr/>
                      <p:nvPr/>
                    </p:nvPicPr>
                    <p:blipFill>
                      <a:blip r:embed="rId5"/>
                      <a:stretch>
                        <a:fillRect/>
                      </a:stretch>
                    </p:blipFill>
                    <p:spPr>
                      <a:xfrm>
                        <a:off x="1073150" y="1285875"/>
                        <a:ext cx="6651625" cy="5281613"/>
                      </a:xfrm>
                      <a:prstGeom prst="rect">
                        <a:avLst/>
                      </a:prstGeom>
                    </p:spPr>
                  </p:pic>
                </p:oleObj>
              </mc:Fallback>
            </mc:AlternateContent>
          </a:graphicData>
        </a:graphic>
      </p:graphicFrame>
    </p:spTree>
    <p:extLst>
      <p:ext uri="{BB962C8B-B14F-4D97-AF65-F5344CB8AC3E}">
        <p14:creationId xmlns:p14="http://schemas.microsoft.com/office/powerpoint/2010/main" val="31759959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4CC632-0537-4CC1-B193-DBC2D9D5D692}"/>
              </a:ext>
            </a:extLst>
          </p:cNvPr>
          <p:cNvSpPr>
            <a:spLocks noGrp="1"/>
          </p:cNvSpPr>
          <p:nvPr>
            <p:ph type="body" sz="quarter" idx="10"/>
          </p:nvPr>
        </p:nvSpPr>
        <p:spPr/>
        <p:txBody>
          <a:bodyPr/>
          <a:lstStyle/>
          <a:p>
            <a:r>
              <a:rPr lang="en-AU" dirty="0"/>
              <a:t>For all profiles…</a:t>
            </a:r>
          </a:p>
        </p:txBody>
      </p:sp>
      <p:sp>
        <p:nvSpPr>
          <p:cNvPr id="4" name="Slide Number Placeholder 3">
            <a:extLst>
              <a:ext uri="{FF2B5EF4-FFF2-40B4-BE49-F238E27FC236}">
                <a16:creationId xmlns:a16="http://schemas.microsoft.com/office/drawing/2014/main" id="{6A19052B-EED5-46C3-86C8-DE950059FFDB}"/>
              </a:ext>
            </a:extLst>
          </p:cNvPr>
          <p:cNvSpPr>
            <a:spLocks noGrp="1"/>
          </p:cNvSpPr>
          <p:nvPr>
            <p:ph type="sldNum" sz="quarter" idx="13"/>
          </p:nvPr>
        </p:nvSpPr>
        <p:spPr/>
        <p:txBody>
          <a:bodyPr/>
          <a:lstStyle/>
          <a:p>
            <a:fld id="{BFBEA61F-7DC0-4901-9691-17FB722AF83A}" type="slidenum">
              <a:rPr lang="en-AU" smtClean="0"/>
              <a:pPr/>
              <a:t>59</a:t>
            </a:fld>
            <a:endParaRPr lang="en-AU" dirty="0"/>
          </a:p>
        </p:txBody>
      </p:sp>
      <p:graphicFrame>
        <p:nvGraphicFramePr>
          <p:cNvPr id="3" name="Object 2">
            <a:extLst>
              <a:ext uri="{FF2B5EF4-FFF2-40B4-BE49-F238E27FC236}">
                <a16:creationId xmlns:a16="http://schemas.microsoft.com/office/drawing/2014/main" id="{C685997E-7DD6-4880-AC30-A980DDF4722B}"/>
              </a:ext>
            </a:extLst>
          </p:cNvPr>
          <p:cNvGraphicFramePr>
            <a:graphicFrameLocks noChangeAspect="1"/>
          </p:cNvGraphicFramePr>
          <p:nvPr>
            <p:extLst>
              <p:ext uri="{D42A27DB-BD31-4B8C-83A1-F6EECF244321}">
                <p14:modId xmlns:p14="http://schemas.microsoft.com/office/powerpoint/2010/main" val="3291281928"/>
              </p:ext>
            </p:extLst>
          </p:nvPr>
        </p:nvGraphicFramePr>
        <p:xfrm>
          <a:off x="455613" y="1186949"/>
          <a:ext cx="3460750" cy="2679700"/>
        </p:xfrm>
        <a:graphic>
          <a:graphicData uri="http://schemas.openxmlformats.org/presentationml/2006/ole">
            <mc:AlternateContent xmlns:mc="http://schemas.openxmlformats.org/markup-compatibility/2006">
              <mc:Choice xmlns:v="urn:schemas-microsoft-com:vml" Requires="v">
                <p:oleObj spid="_x0000_s29812" name="Worksheet" r:id="rId3" imgW="5915193" imgH="4581560" progId="Excel.Sheet.8">
                  <p:link updateAutomatic="1"/>
                </p:oleObj>
              </mc:Choice>
              <mc:Fallback>
                <p:oleObj name="Worksheet" r:id="rId3" imgW="5915193" imgH="4581560" progId="Excel.Sheet.8">
                  <p:link updateAutomatic="1"/>
                  <p:pic>
                    <p:nvPicPr>
                      <p:cNvPr id="0" name=""/>
                      <p:cNvPicPr/>
                      <p:nvPr/>
                    </p:nvPicPr>
                    <p:blipFill>
                      <a:blip r:embed="rId4"/>
                      <a:stretch>
                        <a:fillRect/>
                      </a:stretch>
                    </p:blipFill>
                    <p:spPr>
                      <a:xfrm>
                        <a:off x="455613" y="1186949"/>
                        <a:ext cx="3460750" cy="26797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47190BF4-A12B-4CD7-8883-E9E95B07C462}"/>
              </a:ext>
            </a:extLst>
          </p:cNvPr>
          <p:cNvGraphicFramePr>
            <a:graphicFrameLocks noChangeAspect="1"/>
          </p:cNvGraphicFramePr>
          <p:nvPr>
            <p:extLst>
              <p:ext uri="{D42A27DB-BD31-4B8C-83A1-F6EECF244321}">
                <p14:modId xmlns:p14="http://schemas.microsoft.com/office/powerpoint/2010/main" val="2729103727"/>
              </p:ext>
            </p:extLst>
          </p:nvPr>
        </p:nvGraphicFramePr>
        <p:xfrm>
          <a:off x="479425" y="3855704"/>
          <a:ext cx="3482975" cy="2735262"/>
        </p:xfrm>
        <a:graphic>
          <a:graphicData uri="http://schemas.openxmlformats.org/presentationml/2006/ole">
            <mc:AlternateContent xmlns:mc="http://schemas.openxmlformats.org/markup-compatibility/2006">
              <mc:Choice xmlns:v="urn:schemas-microsoft-com:vml" Requires="v">
                <p:oleObj spid="_x0000_s29813" name="Worksheet" r:id="rId5" imgW="5905656" imgH="4638502" progId="Excel.Sheet.8">
                  <p:link updateAutomatic="1"/>
                </p:oleObj>
              </mc:Choice>
              <mc:Fallback>
                <p:oleObj name="Worksheet" r:id="rId5" imgW="5905656" imgH="4638502" progId="Excel.Sheet.8">
                  <p:link updateAutomatic="1"/>
                  <p:pic>
                    <p:nvPicPr>
                      <p:cNvPr id="0" name=""/>
                      <p:cNvPicPr/>
                      <p:nvPr/>
                    </p:nvPicPr>
                    <p:blipFill>
                      <a:blip r:embed="rId6"/>
                      <a:stretch>
                        <a:fillRect/>
                      </a:stretch>
                    </p:blipFill>
                    <p:spPr>
                      <a:xfrm>
                        <a:off x="479425" y="3855704"/>
                        <a:ext cx="3482975" cy="2735262"/>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B9D937FF-DEAB-4326-9D96-356079D29238}"/>
              </a:ext>
            </a:extLst>
          </p:cNvPr>
          <p:cNvGraphicFramePr>
            <a:graphicFrameLocks noChangeAspect="1"/>
          </p:cNvGraphicFramePr>
          <p:nvPr>
            <p:extLst>
              <p:ext uri="{D42A27DB-BD31-4B8C-83A1-F6EECF244321}">
                <p14:modId xmlns:p14="http://schemas.microsoft.com/office/powerpoint/2010/main" val="3017201684"/>
              </p:ext>
            </p:extLst>
          </p:nvPr>
        </p:nvGraphicFramePr>
        <p:xfrm>
          <a:off x="5013325" y="1173163"/>
          <a:ext cx="3316288" cy="2790825"/>
        </p:xfrm>
        <a:graphic>
          <a:graphicData uri="http://schemas.openxmlformats.org/presentationml/2006/ole">
            <mc:AlternateContent xmlns:mc="http://schemas.openxmlformats.org/markup-compatibility/2006">
              <mc:Choice xmlns:v="urn:schemas-microsoft-com:vml" Requires="v">
                <p:oleObj spid="_x0000_s29814" name="Worksheet" r:id="rId7" imgW="5772124" imgH="4857958" progId="Excel.Sheet.8">
                  <p:link updateAutomatic="1"/>
                </p:oleObj>
              </mc:Choice>
              <mc:Fallback>
                <p:oleObj name="Worksheet" r:id="rId7" imgW="5772124" imgH="4857958" progId="Excel.Sheet.8">
                  <p:link updateAutomatic="1"/>
                  <p:pic>
                    <p:nvPicPr>
                      <p:cNvPr id="0" name=""/>
                      <p:cNvPicPr/>
                      <p:nvPr/>
                    </p:nvPicPr>
                    <p:blipFill>
                      <a:blip r:embed="rId8"/>
                      <a:stretch>
                        <a:fillRect/>
                      </a:stretch>
                    </p:blipFill>
                    <p:spPr>
                      <a:xfrm>
                        <a:off x="5013325" y="1173163"/>
                        <a:ext cx="3316288" cy="2790825"/>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FFFD2107-DB6F-47D1-B8FE-12E287A00534}"/>
              </a:ext>
            </a:extLst>
          </p:cNvPr>
          <p:cNvGraphicFramePr>
            <a:graphicFrameLocks noChangeAspect="1"/>
          </p:cNvGraphicFramePr>
          <p:nvPr>
            <p:extLst>
              <p:ext uri="{D42A27DB-BD31-4B8C-83A1-F6EECF244321}">
                <p14:modId xmlns:p14="http://schemas.microsoft.com/office/powerpoint/2010/main" val="2035689161"/>
              </p:ext>
            </p:extLst>
          </p:nvPr>
        </p:nvGraphicFramePr>
        <p:xfrm>
          <a:off x="5067300" y="3803650"/>
          <a:ext cx="3448050" cy="2735263"/>
        </p:xfrm>
        <a:graphic>
          <a:graphicData uri="http://schemas.openxmlformats.org/presentationml/2006/ole">
            <mc:AlternateContent xmlns:mc="http://schemas.openxmlformats.org/markup-compatibility/2006">
              <mc:Choice xmlns:v="urn:schemas-microsoft-com:vml" Requires="v">
                <p:oleObj spid="_x0000_s29815" name="Worksheet" r:id="rId9" imgW="5934269" imgH="4705419" progId="Excel.Sheet.8">
                  <p:link updateAutomatic="1"/>
                </p:oleObj>
              </mc:Choice>
              <mc:Fallback>
                <p:oleObj name="Worksheet" r:id="rId9" imgW="5934269" imgH="4705419" progId="Excel.Sheet.8">
                  <p:link updateAutomatic="1"/>
                  <p:pic>
                    <p:nvPicPr>
                      <p:cNvPr id="0" name=""/>
                      <p:cNvPicPr/>
                      <p:nvPr/>
                    </p:nvPicPr>
                    <p:blipFill>
                      <a:blip r:embed="rId10"/>
                      <a:stretch>
                        <a:fillRect/>
                      </a:stretch>
                    </p:blipFill>
                    <p:spPr>
                      <a:xfrm>
                        <a:off x="5067300" y="3803650"/>
                        <a:ext cx="3448050" cy="2735263"/>
                      </a:xfrm>
                      <a:prstGeom prst="rect">
                        <a:avLst/>
                      </a:prstGeom>
                    </p:spPr>
                  </p:pic>
                </p:oleObj>
              </mc:Fallback>
            </mc:AlternateContent>
          </a:graphicData>
        </a:graphic>
      </p:graphicFrame>
    </p:spTree>
    <p:extLst>
      <p:ext uri="{BB962C8B-B14F-4D97-AF65-F5344CB8AC3E}">
        <p14:creationId xmlns:p14="http://schemas.microsoft.com/office/powerpoint/2010/main" val="26937110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F0820DAB-5B45-48BB-8DC1-89C40E5CB09B}" type="slidenum">
              <a:rPr lang="en-AU"/>
              <a:pPr>
                <a:defRPr/>
              </a:pPr>
              <a:t>6</a:t>
            </a:fld>
            <a:endParaRPr lang="en-AU"/>
          </a:p>
        </p:txBody>
      </p:sp>
      <p:sp>
        <p:nvSpPr>
          <p:cNvPr id="6"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But Japanese equities haven’t been so good…</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graphicFrame>
        <p:nvGraphicFramePr>
          <p:cNvPr id="3" name="Object 2">
            <a:extLst>
              <a:ext uri="{FF2B5EF4-FFF2-40B4-BE49-F238E27FC236}">
                <a16:creationId xmlns:a16="http://schemas.microsoft.com/office/drawing/2014/main" id="{02A24D83-7DC1-4964-B402-F2FB85A9ADEC}"/>
              </a:ext>
            </a:extLst>
          </p:cNvPr>
          <p:cNvGraphicFramePr>
            <a:graphicFrameLocks noChangeAspect="1"/>
          </p:cNvGraphicFramePr>
          <p:nvPr>
            <p:extLst>
              <p:ext uri="{D42A27DB-BD31-4B8C-83A1-F6EECF244321}">
                <p14:modId xmlns:p14="http://schemas.microsoft.com/office/powerpoint/2010/main" val="3157516204"/>
              </p:ext>
            </p:extLst>
          </p:nvPr>
        </p:nvGraphicFramePr>
        <p:xfrm>
          <a:off x="1173163" y="1427595"/>
          <a:ext cx="7201544" cy="4952568"/>
        </p:xfrm>
        <a:graphic>
          <a:graphicData uri="http://schemas.openxmlformats.org/presentationml/2006/ole">
            <mc:AlternateContent xmlns:mc="http://schemas.openxmlformats.org/markup-compatibility/2006">
              <mc:Choice xmlns:v="urn:schemas-microsoft-com:vml" Requires="v">
                <p:oleObj spid="_x0000_s30736" name="Worksheet" r:id="rId4" imgW="8526577" imgH="5867400" progId="Excel.Sheet.8">
                  <p:link updateAutomatic="1"/>
                </p:oleObj>
              </mc:Choice>
              <mc:Fallback>
                <p:oleObj name="Worksheet" r:id="rId4" imgW="8526577" imgH="5867400" progId="Excel.Sheet.8">
                  <p:link updateAutomatic="1"/>
                  <p:pic>
                    <p:nvPicPr>
                      <p:cNvPr id="0" name=""/>
                      <p:cNvPicPr/>
                      <p:nvPr/>
                    </p:nvPicPr>
                    <p:blipFill>
                      <a:blip r:embed="rId5"/>
                      <a:stretch>
                        <a:fillRect/>
                      </a:stretch>
                    </p:blipFill>
                    <p:spPr>
                      <a:xfrm>
                        <a:off x="1173163" y="1427595"/>
                        <a:ext cx="7201544" cy="4952568"/>
                      </a:xfrm>
                      <a:prstGeom prst="rect">
                        <a:avLst/>
                      </a:prstGeom>
                    </p:spPr>
                  </p:pic>
                </p:oleObj>
              </mc:Fallback>
            </mc:AlternateContent>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Higher returns and lower risk</a:t>
            </a:r>
            <a:endParaRPr lang="en-AU" dirty="0"/>
          </a:p>
        </p:txBody>
      </p:sp>
      <p:sp>
        <p:nvSpPr>
          <p:cNvPr id="4" name="Slide Number Placeholder 3"/>
          <p:cNvSpPr>
            <a:spLocks noGrp="1"/>
          </p:cNvSpPr>
          <p:nvPr>
            <p:ph type="sldNum" sz="quarter" idx="13"/>
          </p:nvPr>
        </p:nvSpPr>
        <p:spPr/>
        <p:txBody>
          <a:bodyPr/>
          <a:lstStyle/>
          <a:p>
            <a:fld id="{BFBEA61F-7DC0-4901-9691-17FB722AF83A}" type="slidenum">
              <a:rPr lang="en-AU" smtClean="0"/>
              <a:pPr/>
              <a:t>60</a:t>
            </a:fld>
            <a:endParaRPr lang="en-AU" dirty="0"/>
          </a:p>
        </p:txBody>
      </p:sp>
      <p:graphicFrame>
        <p:nvGraphicFramePr>
          <p:cNvPr id="6" name="Object 5">
            <a:extLst>
              <a:ext uri="{FF2B5EF4-FFF2-40B4-BE49-F238E27FC236}">
                <a16:creationId xmlns:a16="http://schemas.microsoft.com/office/drawing/2014/main" id="{DA548F17-184A-4F6F-A271-E452722644FF}"/>
              </a:ext>
            </a:extLst>
          </p:cNvPr>
          <p:cNvGraphicFramePr>
            <a:graphicFrameLocks noChangeAspect="1"/>
          </p:cNvGraphicFramePr>
          <p:nvPr>
            <p:extLst>
              <p:ext uri="{D42A27DB-BD31-4B8C-83A1-F6EECF244321}">
                <p14:modId xmlns:p14="http://schemas.microsoft.com/office/powerpoint/2010/main" val="4271633482"/>
              </p:ext>
            </p:extLst>
          </p:nvPr>
        </p:nvGraphicFramePr>
        <p:xfrm>
          <a:off x="1303338" y="1120775"/>
          <a:ext cx="6719887" cy="5626100"/>
        </p:xfrm>
        <a:graphic>
          <a:graphicData uri="http://schemas.openxmlformats.org/presentationml/2006/ole">
            <mc:AlternateContent xmlns:mc="http://schemas.openxmlformats.org/markup-compatibility/2006">
              <mc:Choice xmlns:v="urn:schemas-microsoft-com:vml" Requires="v">
                <p:oleObj spid="_x0000_s28701" name="Worksheet" r:id="rId4" imgW="4960355" imgH="4152900" progId="Excel.Sheet.8">
                  <p:link updateAutomatic="1"/>
                </p:oleObj>
              </mc:Choice>
              <mc:Fallback>
                <p:oleObj name="Worksheet" r:id="rId4" imgW="4960355" imgH="4152900" progId="Excel.Sheet.8">
                  <p:link updateAutomatic="1"/>
                  <p:pic>
                    <p:nvPicPr>
                      <p:cNvPr id="0" name=""/>
                      <p:cNvPicPr/>
                      <p:nvPr/>
                    </p:nvPicPr>
                    <p:blipFill>
                      <a:blip r:embed="rId5"/>
                      <a:stretch>
                        <a:fillRect/>
                      </a:stretch>
                    </p:blipFill>
                    <p:spPr>
                      <a:xfrm>
                        <a:off x="1303338" y="1120775"/>
                        <a:ext cx="6719887" cy="5626100"/>
                      </a:xfrm>
                      <a:prstGeom prst="rect">
                        <a:avLst/>
                      </a:prstGeom>
                    </p:spPr>
                  </p:pic>
                </p:oleObj>
              </mc:Fallback>
            </mc:AlternateContent>
          </a:graphicData>
        </a:graphic>
      </p:graphicFrame>
    </p:spTree>
    <p:extLst>
      <p:ext uri="{BB962C8B-B14F-4D97-AF65-F5344CB8AC3E}">
        <p14:creationId xmlns:p14="http://schemas.microsoft.com/office/powerpoint/2010/main" val="8912071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40E86FA0-5D86-4D02-BB7E-945C172561B6}" type="slidenum">
              <a:rPr lang="en-AU"/>
              <a:pPr>
                <a:defRPr/>
              </a:pPr>
              <a:t>61</a:t>
            </a:fld>
            <a:endParaRPr lang="en-AU"/>
          </a:p>
        </p:txBody>
      </p:sp>
      <p:sp>
        <p:nvSpPr>
          <p:cNvPr id="51204" name="Rectangle 3"/>
          <p:cNvSpPr>
            <a:spLocks noGrp="1" noChangeArrowheads="1"/>
          </p:cNvSpPr>
          <p:nvPr>
            <p:ph type="body" idx="1"/>
          </p:nvPr>
        </p:nvSpPr>
        <p:spPr>
          <a:xfrm>
            <a:off x="395536" y="1844824"/>
            <a:ext cx="8229600" cy="2811463"/>
          </a:xfrm>
        </p:spPr>
        <p:txBody>
          <a:bodyPr/>
          <a:lstStyle/>
          <a:p>
            <a:pPr marL="609600" indent="-609600" eaLnBrk="1" hangingPunct="1">
              <a:lnSpc>
                <a:spcPct val="80000"/>
              </a:lnSpc>
              <a:buFontTx/>
              <a:buAutoNum type="arabicPeriod"/>
            </a:pPr>
            <a:r>
              <a:rPr lang="en-US" sz="2400" dirty="0"/>
              <a:t>Don’t chase past returns</a:t>
            </a:r>
          </a:p>
          <a:p>
            <a:pPr marL="609600" indent="-609600" eaLnBrk="1" hangingPunct="1">
              <a:lnSpc>
                <a:spcPct val="80000"/>
              </a:lnSpc>
              <a:buFontTx/>
              <a:buAutoNum type="arabicPeriod"/>
            </a:pPr>
            <a:r>
              <a:rPr lang="en-US" sz="2400" dirty="0"/>
              <a:t>Long term forecasting is easier than short term</a:t>
            </a:r>
          </a:p>
          <a:p>
            <a:pPr marL="609600" indent="-609600">
              <a:lnSpc>
                <a:spcPct val="80000"/>
              </a:lnSpc>
              <a:buFontTx/>
              <a:buAutoNum type="arabicPeriod"/>
            </a:pPr>
            <a:r>
              <a:rPr lang="en-US" sz="2400" dirty="0"/>
              <a:t>Expect the unexpected in the short term</a:t>
            </a:r>
          </a:p>
          <a:p>
            <a:pPr marL="609600" indent="-609600" eaLnBrk="1" hangingPunct="1">
              <a:lnSpc>
                <a:spcPct val="80000"/>
              </a:lnSpc>
              <a:buFontTx/>
              <a:buAutoNum type="arabicPeriod"/>
            </a:pPr>
            <a:r>
              <a:rPr lang="en-US" sz="2400" dirty="0"/>
              <a:t>When prices fall, future returns go up</a:t>
            </a:r>
          </a:p>
          <a:p>
            <a:pPr marL="609600" indent="-609600" eaLnBrk="1" hangingPunct="1">
              <a:lnSpc>
                <a:spcPct val="80000"/>
              </a:lnSpc>
              <a:buFontTx/>
              <a:buAutoNum type="arabicPeriod"/>
            </a:pPr>
            <a:r>
              <a:rPr lang="en-US" sz="2400" dirty="0"/>
              <a:t>Forecasting can identify good and bad times to invest</a:t>
            </a:r>
          </a:p>
          <a:p>
            <a:pPr marL="609600" indent="-609600">
              <a:lnSpc>
                <a:spcPct val="80000"/>
              </a:lnSpc>
              <a:buFontTx/>
              <a:buAutoNum type="arabicPeriod"/>
            </a:pPr>
            <a:r>
              <a:rPr lang="en-US" sz="2400" dirty="0"/>
              <a:t>Equities offer  good returns</a:t>
            </a:r>
          </a:p>
          <a:p>
            <a:pPr marL="609600" indent="-609600">
              <a:lnSpc>
                <a:spcPct val="80000"/>
              </a:lnSpc>
              <a:buFontTx/>
              <a:buAutoNum type="arabicPeriod"/>
            </a:pPr>
            <a:r>
              <a:rPr lang="en-US" sz="2400" dirty="0"/>
              <a:t>Term deposits rates are still reasonable</a:t>
            </a:r>
          </a:p>
          <a:p>
            <a:pPr marL="609600" indent="-609600" eaLnBrk="1" hangingPunct="1">
              <a:lnSpc>
                <a:spcPct val="80000"/>
              </a:lnSpc>
              <a:buFontTx/>
              <a:buAutoNum type="arabicPeriod"/>
            </a:pPr>
            <a:r>
              <a:rPr lang="en-US" sz="2400" dirty="0"/>
              <a:t>Residential property not the magic answer</a:t>
            </a:r>
          </a:p>
          <a:p>
            <a:pPr marL="609600" indent="-609600" eaLnBrk="1" hangingPunct="1">
              <a:lnSpc>
                <a:spcPct val="80000"/>
              </a:lnSpc>
              <a:buFontTx/>
              <a:buAutoNum type="arabicPeriod"/>
            </a:pPr>
            <a:r>
              <a:rPr lang="en-US" sz="2400" dirty="0"/>
              <a:t>The best opportunities can be difficult to grasp</a:t>
            </a:r>
          </a:p>
          <a:p>
            <a:pPr marL="609600" indent="-609600" eaLnBrk="1" hangingPunct="1">
              <a:lnSpc>
                <a:spcPct val="80000"/>
              </a:lnSpc>
              <a:buFontTx/>
              <a:buAutoNum type="arabicPeriod"/>
            </a:pPr>
            <a:r>
              <a:rPr lang="en-US" sz="2400" dirty="0"/>
              <a:t>This approach produces slow but significant moves</a:t>
            </a:r>
          </a:p>
          <a:p>
            <a:pPr marL="609600" indent="-609600" eaLnBrk="1" hangingPunct="1">
              <a:lnSpc>
                <a:spcPct val="80000"/>
              </a:lnSpc>
              <a:buFontTx/>
              <a:buNone/>
            </a:pPr>
            <a:endParaRPr lang="en-US" sz="2400" dirty="0"/>
          </a:p>
        </p:txBody>
      </p:sp>
      <p:sp>
        <p:nvSpPr>
          <p:cNvPr id="5"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Summary</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FD207D2F-8886-4B9F-868E-C5F7C1A8985D}" type="slidenum">
              <a:rPr lang="en-AU"/>
              <a:pPr>
                <a:defRPr/>
              </a:pPr>
              <a:t>62</a:t>
            </a:fld>
            <a:endParaRPr lang="en-AU"/>
          </a:p>
        </p:txBody>
      </p:sp>
      <p:sp>
        <p:nvSpPr>
          <p:cNvPr id="52228" name="Rectangle 1027"/>
          <p:cNvSpPr>
            <a:spLocks noGrp="1" noChangeArrowheads="1"/>
          </p:cNvSpPr>
          <p:nvPr>
            <p:ph type="body" idx="1"/>
          </p:nvPr>
        </p:nvSpPr>
        <p:spPr/>
        <p:txBody>
          <a:bodyPr/>
          <a:lstStyle/>
          <a:p>
            <a:pPr eaLnBrk="1" hangingPunct="1">
              <a:buFontTx/>
              <a:buNone/>
            </a:pPr>
            <a:endParaRPr lang="en-US"/>
          </a:p>
          <a:p>
            <a:pPr eaLnBrk="1" hangingPunct="1">
              <a:buFontTx/>
              <a:buNone/>
            </a:pPr>
            <a:endParaRPr lang="en-AU"/>
          </a:p>
        </p:txBody>
      </p:sp>
      <p:sp>
        <p:nvSpPr>
          <p:cNvPr id="52229" name="Rectangle 1028"/>
          <p:cNvSpPr>
            <a:spLocks noChangeArrowheads="1"/>
          </p:cNvSpPr>
          <p:nvPr/>
        </p:nvSpPr>
        <p:spPr bwMode="auto">
          <a:xfrm>
            <a:off x="539552" y="1988840"/>
            <a:ext cx="7924800" cy="3724096"/>
          </a:xfrm>
          <a:prstGeom prst="rect">
            <a:avLst/>
          </a:prstGeom>
          <a:noFill/>
          <a:ln w="9525">
            <a:noFill/>
            <a:miter lim="800000"/>
            <a:headEnd/>
            <a:tailEnd/>
          </a:ln>
        </p:spPr>
        <p:txBody>
          <a:bodyPr>
            <a:spAutoFit/>
          </a:bodyPr>
          <a:lstStyle/>
          <a:p>
            <a:pPr algn="l" eaLnBrk="0" hangingPunct="0"/>
            <a:r>
              <a:rPr lang="en-AU" dirty="0">
                <a:cs typeface="Times New Roman" pitchFamily="18" charset="0"/>
              </a:rPr>
              <a:t>This presentation has been prepared on the basis that it is only for the exclusive use of the person for whom it was provided.  Although information is derived from sources considered and believed to be reliable and accurate, </a:t>
            </a:r>
            <a:r>
              <a:rPr lang="en-US" dirty="0">
                <a:cs typeface="Times New Roman" pitchFamily="18" charset="0"/>
              </a:rPr>
              <a:t>f</a:t>
            </a:r>
            <a:r>
              <a:rPr lang="en-AU" dirty="0" err="1">
                <a:cs typeface="Times New Roman" pitchFamily="18" charset="0"/>
              </a:rPr>
              <a:t>arrelly’s</a:t>
            </a:r>
            <a:r>
              <a:rPr lang="en-AU" dirty="0">
                <a:cs typeface="Times New Roman" pitchFamily="18" charset="0"/>
              </a:rPr>
              <a:t>, it’s employees, consultants, advisers and officers are not liable for any opinion expressed or for any error or omission that may have occurred in this presentation. Any forecasts included are reasonably believed to be reliable based on current information but due to our inability to predict future events with certainty, they cannot be guaranteed</a:t>
            </a:r>
            <a:r>
              <a:rPr lang="en-US" dirty="0">
                <a:cs typeface="Times New Roman" pitchFamily="18" charset="0"/>
              </a:rPr>
              <a:t>.</a:t>
            </a:r>
            <a:r>
              <a:rPr lang="en-AU" dirty="0">
                <a:cs typeface="Times New Roman" pitchFamily="18" charset="0"/>
              </a:rPr>
              <a:t> This presentation is of a general nature only and has been prepared without taking into account any persons particular investment objectives, financial situation or particular needs.</a:t>
            </a:r>
            <a:r>
              <a:rPr lang="en-AU" dirty="0"/>
              <a:t> </a:t>
            </a:r>
          </a:p>
          <a:p>
            <a:pPr algn="l" eaLnBrk="0" hangingPunct="0"/>
            <a:endParaRPr lang="en-AU" sz="2000" dirty="0"/>
          </a:p>
        </p:txBody>
      </p:sp>
      <p:sp>
        <p:nvSpPr>
          <p:cNvPr id="6"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Disclaimer</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55D704A0-6AF2-486E-B982-5520F6187075}" type="slidenum">
              <a:rPr lang="en-AU"/>
              <a:pPr>
                <a:defRPr/>
              </a:pPr>
              <a:t>7</a:t>
            </a:fld>
            <a:endParaRPr lang="en-AU"/>
          </a:p>
        </p:txBody>
      </p:sp>
      <p:sp>
        <p:nvSpPr>
          <p:cNvPr id="7"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Past returns a terrible guide to the future</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graphicFrame>
        <p:nvGraphicFramePr>
          <p:cNvPr id="3" name="Object 2">
            <a:extLst>
              <a:ext uri="{FF2B5EF4-FFF2-40B4-BE49-F238E27FC236}">
                <a16:creationId xmlns:a16="http://schemas.microsoft.com/office/drawing/2014/main" id="{0849B363-B967-4EBB-9570-6BE248A91B25}"/>
              </a:ext>
            </a:extLst>
          </p:cNvPr>
          <p:cNvGraphicFramePr>
            <a:graphicFrameLocks noChangeAspect="1"/>
          </p:cNvGraphicFramePr>
          <p:nvPr>
            <p:extLst>
              <p:ext uri="{D42A27DB-BD31-4B8C-83A1-F6EECF244321}">
                <p14:modId xmlns:p14="http://schemas.microsoft.com/office/powerpoint/2010/main" val="2397969821"/>
              </p:ext>
            </p:extLst>
          </p:nvPr>
        </p:nvGraphicFramePr>
        <p:xfrm>
          <a:off x="-42863" y="1033463"/>
          <a:ext cx="9302751" cy="5819775"/>
        </p:xfrm>
        <a:graphic>
          <a:graphicData uri="http://schemas.openxmlformats.org/presentationml/2006/ole">
            <mc:AlternateContent xmlns:mc="http://schemas.openxmlformats.org/markup-compatibility/2006">
              <mc:Choice xmlns:v="urn:schemas-microsoft-com:vml" Requires="v">
                <p:oleObj spid="_x0000_s17491" name="Worksheet" r:id="rId4" imgW="8458169" imgH="5288280" progId="Excel.Sheet.8">
                  <p:link updateAutomatic="1"/>
                </p:oleObj>
              </mc:Choice>
              <mc:Fallback>
                <p:oleObj name="Worksheet" r:id="rId4" imgW="8458169" imgH="5288280" progId="Excel.Sheet.8">
                  <p:link updateAutomatic="1"/>
                  <p:pic>
                    <p:nvPicPr>
                      <p:cNvPr id="0" name=""/>
                      <p:cNvPicPr/>
                      <p:nvPr/>
                    </p:nvPicPr>
                    <p:blipFill>
                      <a:blip r:embed="rId5"/>
                      <a:stretch>
                        <a:fillRect/>
                      </a:stretch>
                    </p:blipFill>
                    <p:spPr>
                      <a:xfrm>
                        <a:off x="-42863" y="1033463"/>
                        <a:ext cx="9302751" cy="5819775"/>
                      </a:xfrm>
                      <a:prstGeom prst="rect">
                        <a:avLst/>
                      </a:prstGeom>
                    </p:spPr>
                  </p:pic>
                </p:oleObj>
              </mc:Fallback>
            </mc:AlternateContent>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5"/>
          <p:cNvSpPr>
            <a:spLocks noGrp="1"/>
          </p:cNvSpPr>
          <p:nvPr>
            <p:ph type="sldNum" sz="quarter" idx="12"/>
          </p:nvPr>
        </p:nvSpPr>
        <p:spPr/>
        <p:txBody>
          <a:bodyPr/>
          <a:lstStyle/>
          <a:p>
            <a:pPr>
              <a:defRPr/>
            </a:pPr>
            <a:fld id="{C84BF5CD-0E38-4069-BFB8-A3740BF44751}" type="slidenum">
              <a:rPr lang="en-AU"/>
              <a:pPr>
                <a:defRPr/>
              </a:pPr>
              <a:t>8</a:t>
            </a:fld>
            <a:endParaRPr lang="en-AU"/>
          </a:p>
        </p:txBody>
      </p:sp>
      <p:sp>
        <p:nvSpPr>
          <p:cNvPr id="7"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Past</a:t>
            </a:r>
            <a:r>
              <a:rPr kumimoji="0" lang="en-US" sz="2400" b="1" i="0" u="none" strike="noStrike" kern="1200" cap="none" spc="0" normalizeH="0" noProof="0" dirty="0">
                <a:ln>
                  <a:noFill/>
                </a:ln>
                <a:solidFill>
                  <a:schemeClr val="bg1"/>
                </a:solidFill>
                <a:effectLst/>
                <a:uLnTx/>
                <a:uFillTx/>
                <a:latin typeface="Century Gothic" pitchFamily="34" charset="0"/>
              </a:rPr>
              <a:t> returns a terrible guide…everywhere</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graphicFrame>
        <p:nvGraphicFramePr>
          <p:cNvPr id="2" name="Object 1">
            <a:extLst>
              <a:ext uri="{FF2B5EF4-FFF2-40B4-BE49-F238E27FC236}">
                <a16:creationId xmlns:a16="http://schemas.microsoft.com/office/drawing/2014/main" id="{D7F9CCF0-2E5D-46DF-B42A-7E8744E6D130}"/>
              </a:ext>
            </a:extLst>
          </p:cNvPr>
          <p:cNvGraphicFramePr>
            <a:graphicFrameLocks noChangeAspect="1"/>
          </p:cNvGraphicFramePr>
          <p:nvPr>
            <p:extLst>
              <p:ext uri="{D42A27DB-BD31-4B8C-83A1-F6EECF244321}">
                <p14:modId xmlns:p14="http://schemas.microsoft.com/office/powerpoint/2010/main" val="1985062313"/>
              </p:ext>
            </p:extLst>
          </p:nvPr>
        </p:nvGraphicFramePr>
        <p:xfrm>
          <a:off x="971600" y="1365700"/>
          <a:ext cx="7560840" cy="5144560"/>
        </p:xfrm>
        <a:graphic>
          <a:graphicData uri="http://schemas.openxmlformats.org/presentationml/2006/ole">
            <mc:AlternateContent xmlns:mc="http://schemas.openxmlformats.org/markup-compatibility/2006">
              <mc:Choice xmlns:v="urn:schemas-microsoft-com:vml" Requires="v">
                <p:oleObj spid="_x0000_s24640" name="Worksheet" r:id="rId4" imgW="5699864" imgH="3878580" progId="Excel.Sheet.8">
                  <p:link updateAutomatic="1"/>
                </p:oleObj>
              </mc:Choice>
              <mc:Fallback>
                <p:oleObj name="Worksheet" r:id="rId4" imgW="5699864" imgH="3878580" progId="Excel.Sheet.8">
                  <p:link updateAutomatic="1"/>
                  <p:pic>
                    <p:nvPicPr>
                      <p:cNvPr id="0" name=""/>
                      <p:cNvPicPr/>
                      <p:nvPr/>
                    </p:nvPicPr>
                    <p:blipFill>
                      <a:blip r:embed="rId5"/>
                      <a:stretch>
                        <a:fillRect/>
                      </a:stretch>
                    </p:blipFill>
                    <p:spPr>
                      <a:xfrm>
                        <a:off x="971600" y="1365700"/>
                        <a:ext cx="7560840" cy="5144560"/>
                      </a:xfrm>
                      <a:prstGeom prst="rect">
                        <a:avLst/>
                      </a:prstGeom>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A56A927B-C6A6-480C-9644-4CC651980D3B}" type="slidenum">
              <a:rPr lang="en-AU"/>
              <a:pPr>
                <a:defRPr/>
              </a:pPr>
              <a:t>9</a:t>
            </a:fld>
            <a:endParaRPr lang="en-AU"/>
          </a:p>
        </p:txBody>
      </p:sp>
      <p:sp>
        <p:nvSpPr>
          <p:cNvPr id="11268" name="Rectangle 3"/>
          <p:cNvSpPr>
            <a:spLocks noGrp="1" noChangeArrowheads="1"/>
          </p:cNvSpPr>
          <p:nvPr>
            <p:ph type="body" idx="1"/>
          </p:nvPr>
        </p:nvSpPr>
        <p:spPr>
          <a:xfrm>
            <a:off x="611188" y="2205038"/>
            <a:ext cx="7772400" cy="1584325"/>
          </a:xfrm>
        </p:spPr>
        <p:txBody>
          <a:bodyPr/>
          <a:lstStyle/>
          <a:p>
            <a:pPr marL="609600" indent="-609600" eaLnBrk="1" hangingPunct="1">
              <a:buFontTx/>
              <a:buNone/>
            </a:pPr>
            <a:r>
              <a:rPr lang="en-US" sz="2400" dirty="0"/>
              <a:t>Don’t chase past returns.</a:t>
            </a:r>
          </a:p>
        </p:txBody>
      </p:sp>
      <p:sp>
        <p:nvSpPr>
          <p:cNvPr id="7" name="Text Placeholder 1"/>
          <p:cNvSpPr txBox="1">
            <a:spLocks/>
          </p:cNvSpPr>
          <p:nvPr/>
        </p:nvSpPr>
        <p:spPr>
          <a:xfrm>
            <a:off x="682824" y="620688"/>
            <a:ext cx="7201544" cy="360363"/>
          </a:xfrm>
          <a:prstGeom prst="rect">
            <a:avLst/>
          </a:prstGeo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entury Gothic" pitchFamily="34" charset="0"/>
              </a:rPr>
              <a:t>Key Point No. 1</a:t>
            </a:r>
            <a:endParaRPr kumimoji="0" lang="en-AU" sz="2400" b="1" i="0" u="none" strike="noStrike" kern="1200" cap="none" spc="0" normalizeH="0" baseline="0" noProof="0" dirty="0">
              <a:ln>
                <a:noFill/>
              </a:ln>
              <a:solidFill>
                <a:schemeClr val="bg1"/>
              </a:solidFill>
              <a:effectLst/>
              <a:uLnTx/>
              <a:uFillTx/>
              <a:latin typeface="Century Gothic" pitchFamily="34" charset="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d423616855efe3aaea4b88f3a17e8bc30c6ed26"/>
</p:tagLst>
</file>

<file path=ppt/theme/theme1.xml><?xml version="1.0" encoding="utf-8"?>
<a:theme xmlns:a="http://schemas.openxmlformats.org/drawingml/2006/main" name="farrellys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arrellys 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22600</TotalTime>
  <Words>4067</Words>
  <Application>Microsoft Office PowerPoint</Application>
  <PresentationFormat>On-screen Show (4:3)</PresentationFormat>
  <Paragraphs>529</Paragraphs>
  <Slides>62</Slides>
  <Notes>60</Notes>
  <HiddenSlides>0</HiddenSlides>
  <MMClips>0</MMClips>
  <ScaleCrop>false</ScaleCrop>
  <HeadingPairs>
    <vt:vector size="8" baseType="variant">
      <vt:variant>
        <vt:lpstr>Fonts Used</vt:lpstr>
      </vt:variant>
      <vt:variant>
        <vt:i4>3</vt:i4>
      </vt:variant>
      <vt:variant>
        <vt:lpstr>Theme</vt:lpstr>
      </vt:variant>
      <vt:variant>
        <vt:i4>2</vt:i4>
      </vt:variant>
      <vt:variant>
        <vt:lpstr>Links</vt:lpstr>
      </vt:variant>
      <vt:variant>
        <vt:i4>35</vt:i4>
      </vt:variant>
      <vt:variant>
        <vt:lpstr>Slide Titles</vt:lpstr>
      </vt:variant>
      <vt:variant>
        <vt:i4>62</vt:i4>
      </vt:variant>
    </vt:vector>
  </HeadingPairs>
  <TitlesOfParts>
    <vt:vector size="102" baseType="lpstr">
      <vt:lpstr>Arial</vt:lpstr>
      <vt:lpstr>Calibri</vt:lpstr>
      <vt:lpstr>Century Gothic</vt:lpstr>
      <vt:lpstr>farrellys 1</vt:lpstr>
      <vt:lpstr>farrellys 2</vt:lpstr>
      <vt:lpstr>file:///C:\Users\tim\Dropbox\Shared%20Tim3%20Docs\Analysis\long%20term%20data.xls!US%20equities!%5blong%20term%20data.xls%5dUS%20equities%20Chart%204-2</vt:lpstr>
      <vt:lpstr>file:///C:\Users\tim\Dropbox\Shared%20Tim3%20Docs\Analysis\long%20term%20data.xls!US%20equities!%5blong%20term%20data.xls%5dUS%20equities%20Chart%204-1</vt:lpstr>
      <vt:lpstr>file:///C:\Users\tim\Dropbox\Shared%20Tim3%20Docs\Analysis\long%20term%20data.xls!US%20equities!%5blong%20term%20data.xls%5dUS%20equities%20Chart%204-6</vt:lpstr>
      <vt:lpstr>C:\Users\timfa\Dropbox\Shared Tim3 Docs\Analysis\japanese eps &amp; pes 1956 to 2010.xls!Annual data![japanese eps &amp; pes 1956 to 2010.xls]Annual data Chart 16-1</vt:lpstr>
      <vt:lpstr>C:\Users\timfa\Dropbox\Shared Tim3 Docs\Analysis\long term data.xls!US equities![long term data.xls]US equities Chart 7</vt:lpstr>
      <vt:lpstr>C:\Users\timfa\Dropbox\Shared Tim3 Docs\Analysis\long term data.xls!Aust Equities![long term data.xls]Aust Equities Chart 20-1</vt:lpstr>
      <vt:lpstr>file:///C:\Users\tim\Dropbox\Shared%20Tim3%20Docs\Analysis\long%20term%20data.xls!Aust%20Equities!%5blong%20term%20data.xls%5dAust%20Equities%20Chart%2023</vt:lpstr>
      <vt:lpstr>C:\Users\timfa\Dropbox\Shared Tim3 Docs\Analysis\long term data.xls!US equities![long term data.xls]US equities Chart 8</vt:lpstr>
      <vt:lpstr>C:\Users\timfa\Dropbox\Shared Tim3 Docs\Analysis\long term data.xls!Aust Equities![long term data.xls]Aust Equities Chart 20-3</vt:lpstr>
      <vt:lpstr>file:///C:\Users\tim\Dropbox\Shared%20Tim3%20Docs\Analysis\Chart%20pack.xlsm!Equity%20charts!%5bChart%20pack.xlsm%5dEquity%20charts%20Chart%2021</vt:lpstr>
      <vt:lpstr>file:///C:\Users\tim\Dropbox\Shared%20Tim3%20Docs\Analysis\long%20term%20data.xls!Aust%20Equities!%5blong%20term%20data.xls%5dAust%20Equities%20Chart%2019-1</vt:lpstr>
      <vt:lpstr>file:///C:\Users\tim\Dropbox\Shared%20Tim3%20Docs\Analysis\long%20term%20data.xls!Aust%20Equities!%5blong%20term%20data.xls%5dAust%20Equities%20Chart%2019-1</vt:lpstr>
      <vt:lpstr>C:\Users\timfa\Dropbox\Shared Tim3 Docs\Strategy guide\client presentation.xls!Link!R36C2:R43C8</vt:lpstr>
      <vt:lpstr>C:\Users\timfa\Dropbox\Shared Tim3 Docs\Strategy guide\client presentation.xls!Link!R75C2</vt:lpstr>
      <vt:lpstr>C:\Users\timfa\Dropbox\Shared Tim3 Docs\Analysis\sp-500 eps master.xlsx!Charts![sp-500 eps master.xlsx]Charts Chart 14</vt:lpstr>
      <vt:lpstr>file:///C:\Users\tim\Dropbox\Shared%20Tim3%20Docs\Analysis\long%20term%20data.xls!US%20equities!%5blong%20term%20data.xls%5dUS%20equities%20Chart%201</vt:lpstr>
      <vt:lpstr>C:\Users\timfa\Dropbox\Shared Tim3 Docs\Strategy guide\client presentation.xls!Link!R75C2</vt:lpstr>
      <vt:lpstr>C:\Users\timfa\Dropbox\Shared Tim3 Docs\Strategy guide\client presentation.xls!Link!R36C2:R43C8</vt:lpstr>
      <vt:lpstr>C:\Users\timfa\Dropbox\Shared Tim3 Docs\Strategy guide\client presentation.xls!Link!R75C2</vt:lpstr>
      <vt:lpstr>C:\Users\timfa\Dropbox\Shared Tim3 Docs\Strategy guide\client presentation.xls!Link!R36C2:R43C8</vt:lpstr>
      <vt:lpstr>C:\Users\timfa\Dropbox\Shared Tim3 Docs\Strategy guide\client presentation.xls!Link!R75C2</vt:lpstr>
      <vt:lpstr>C:\Users\timfa\Dropbox\Shared Tim3 Docs\Strategy guide\client presentation.xls!Link!R36C2:R43C8</vt:lpstr>
      <vt:lpstr>C:\Users\timfa\Dropbox\Shared Tim3 Docs\Analysis\forecast returns and portfolios2.8.xlsx!Tipping Points!R13C11:R32C26</vt:lpstr>
      <vt:lpstr>C:\Users\timfa\Dropbox\Shared Tim3 Docs\Analysis\forecast returns and portfolios2.8.xlsx!Tipping Points!R39C11:R59C26</vt:lpstr>
      <vt:lpstr>C:\Users\timfa\Dropbox\Shared Tim3 Docs\Strategy guide\client presentation.xls!Link!R75C2</vt:lpstr>
      <vt:lpstr>C:\Users\timfa\Dropbox\Shared Tim3 Docs\Strategy guide\client presentation.xls!Link!R36C2:R43C8</vt:lpstr>
      <vt:lpstr>C:\Users\timfa\Dropbox\Shared Tim3 Docs\Analysis\Chart pack.xlsx!Charts bonds![Chart pack.xlsx]Charts bonds Chart 1</vt:lpstr>
      <vt:lpstr>C:\Users\timfa\Dropbox\Shared Tim3 Docs\Strategy guide\client presentation.xls!Link!R75C2</vt:lpstr>
      <vt:lpstr>C:\Users\timfa\Dropbox\Shared Tim3 Docs\Strategy guide\client presentation.xls!Link!R36C2:R43C8</vt:lpstr>
      <vt:lpstr>file:///C:\Users\tim\Dropbox\Shared%20Tim3%20Docs\Strategy%20guide\Track%20record%20generator.xls!Summary!%5bTrack%20record%20generator.xls%5dSummary%20Chart%209</vt:lpstr>
      <vt:lpstr>file:///C:\Users\tim\Dropbox\Shared%20Tim3%20Docs\Strategy%20guide\Track%20record%20generator.xls!Summary!%5bTrack%20record%20generator.xls%5dSummary%20Chart%209-3</vt:lpstr>
      <vt:lpstr>file:///C:\Users\tim\Dropbox\Shared%20Tim3%20Docs\Strategy%20guide\Track%20record%20generator.xls!Summary!%5bTrack%20record%20generator.xls%5dSummary%20Chart%209-1</vt:lpstr>
      <vt:lpstr>file:///C:\Users\tim\Dropbox\Shared%20Tim3%20Docs\Strategy%20guide\Track%20record%20generator.xls!Summary!%5bTrack%20record%20generator.xls%5dSummary%20Chart%209-2</vt:lpstr>
      <vt:lpstr>file:///C:\Users\tim\Dropbox\Shared%20Tim3%20Docs\Strategy%20guide\Track%20record%20generator.xls!Summary!%5bTrack%20record%20generator.xls%5dSummary%20Chart%209-4</vt:lpstr>
      <vt:lpstr>C:\Users\timfa\Dropbox\Shared Tim3 Docs\Strategy guide\Track record generator.xls!Summary![Track record generator.xls]Summary Chart 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10 year forecasts? I don’t even buy green bananas any more…..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Williams, PortfolioConstruction Forum</dc:creator>
  <cp:lastModifiedBy>tim farrelly</cp:lastModifiedBy>
  <cp:revision>238</cp:revision>
  <dcterms:created xsi:type="dcterms:W3CDTF">2012-07-23T00:22:09Z</dcterms:created>
  <dcterms:modified xsi:type="dcterms:W3CDTF">2020-12-09T04:36:30Z</dcterms:modified>
</cp:coreProperties>
</file>